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88" r:id="rId10"/>
    <p:sldId id="281" r:id="rId11"/>
    <p:sldId id="265" r:id="rId12"/>
    <p:sldId id="282" r:id="rId13"/>
    <p:sldId id="283" r:id="rId14"/>
    <p:sldId id="284" r:id="rId15"/>
    <p:sldId id="266" r:id="rId16"/>
    <p:sldId id="267" r:id="rId17"/>
    <p:sldId id="289" r:id="rId18"/>
    <p:sldId id="268" r:id="rId19"/>
    <p:sldId id="285" r:id="rId20"/>
    <p:sldId id="269" r:id="rId21"/>
    <p:sldId id="270" r:id="rId22"/>
    <p:sldId id="271" r:id="rId23"/>
    <p:sldId id="272" r:id="rId24"/>
    <p:sldId id="290" r:id="rId25"/>
    <p:sldId id="274" r:id="rId26"/>
    <p:sldId id="275" r:id="rId27"/>
    <p:sldId id="292" r:id="rId28"/>
    <p:sldId id="276" r:id="rId29"/>
    <p:sldId id="277" r:id="rId30"/>
    <p:sldId id="287" r:id="rId31"/>
    <p:sldId id="291" r:id="rId32"/>
    <p:sldId id="293" r:id="rId33"/>
    <p:sldId id="278" r:id="rId34"/>
    <p:sldId id="279" r:id="rId35"/>
    <p:sldId id="299" r:id="rId36"/>
    <p:sldId id="294" r:id="rId37"/>
    <p:sldId id="295" r:id="rId38"/>
    <p:sldId id="297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1DEAD4F-1505-4D6A-843E-7824FA7687EE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287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45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4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696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999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149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141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336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505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04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37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8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394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854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17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045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68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DEAD4F-1505-4D6A-843E-7824FA7687EE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19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970283"/>
            <a:ext cx="6815669" cy="1515533"/>
          </a:xfrm>
        </p:spPr>
        <p:txBody>
          <a:bodyPr/>
          <a:lstStyle/>
          <a:p>
            <a:r>
              <a:rPr lang="ru-RU" sz="4400" b="1" dirty="0" smtClean="0"/>
              <a:t>ГОСУДАРСТВЕННАЯ ИТОГОВАЯ АТТЕСТАЦИЯ (ГИА)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800" dirty="0" smtClean="0"/>
              <a:t>в 11 классе</a:t>
            </a:r>
          </a:p>
          <a:p>
            <a:r>
              <a:rPr lang="ru-RU" sz="4800" dirty="0" smtClean="0"/>
              <a:t>(2020-2021 учебный год)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4250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Итоговое </a:t>
            </a:r>
            <a:r>
              <a:rPr lang="ru-RU" sz="40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изложение вправе писать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Обучающиеся с ОВЗ (по рекомендации ПМПК)</a:t>
            </a:r>
          </a:p>
          <a:p>
            <a:r>
              <a:rPr lang="ru-RU" dirty="0" smtClean="0"/>
              <a:t>Дети-инвалиды</a:t>
            </a:r>
          </a:p>
          <a:p>
            <a:r>
              <a:rPr lang="ru-RU" dirty="0" smtClean="0"/>
              <a:t>Обучающиеся на дому на основании заключения медицинской организации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213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Итоговое сочинение (изложение)</a:t>
            </a:r>
            <a:br>
              <a:rPr lang="ru-RU" sz="40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4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по литературе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282" y="2556932"/>
            <a:ext cx="10565176" cy="3318936"/>
          </a:xfrm>
        </p:spPr>
        <p:txBody>
          <a:bodyPr>
            <a:noAutofit/>
          </a:bodyPr>
          <a:lstStyle/>
          <a:p>
            <a:r>
              <a:rPr lang="ru-RU" sz="3000" dirty="0" smtClean="0"/>
              <a:t>Продолжительность написания итогового сочинения                3 часа 55 минут</a:t>
            </a:r>
          </a:p>
          <a:p>
            <a:r>
              <a:rPr lang="ru-RU" sz="3000" dirty="0" smtClean="0"/>
              <a:t>Для лиц с ОВЗ, предоставивших заключение ПМПК с рекомендациями создания </a:t>
            </a:r>
            <a:r>
              <a:rPr lang="ru-RU" sz="3000" dirty="0" err="1" smtClean="0"/>
              <a:t>спецусловий</a:t>
            </a:r>
            <a:r>
              <a:rPr lang="ru-RU" sz="3000" dirty="0" smtClean="0"/>
              <a:t> (обязательное перечисление таковых), продолжительность итогового сочинения увеличивается на 1,5 часа.</a:t>
            </a:r>
          </a:p>
          <a:p>
            <a:r>
              <a:rPr lang="ru-RU" sz="3000" dirty="0" smtClean="0"/>
              <a:t>Результат итогового сочинения – «зачёт» или «незачёт»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63367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Итоговое сочинение (изложение)</a:t>
            </a:r>
            <a:br>
              <a:rPr lang="ru-RU" sz="36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3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по литературе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2198" y="2423711"/>
            <a:ext cx="10664327" cy="3712683"/>
          </a:xfrm>
        </p:spPr>
        <p:txBody>
          <a:bodyPr>
            <a:normAutofit fontScale="92500" lnSpcReduction="10000"/>
          </a:bodyPr>
          <a:lstStyle/>
          <a:p>
            <a:pPr marL="109728" lvl="0" indent="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</a:pPr>
            <a:r>
              <a:rPr lang="ru-RU" dirty="0">
                <a:solidFill>
                  <a:prstClr val="black"/>
                </a:solidFill>
                <a:latin typeface="Garamond" panose="02020404030301010803" pitchFamily="18" charset="0"/>
              </a:rPr>
              <a:t>Во время </a:t>
            </a:r>
            <a:r>
              <a:rPr lang="ru-RU" dirty="0" smtClean="0">
                <a:solidFill>
                  <a:prstClr val="black"/>
                </a:solidFill>
                <a:latin typeface="Garamond" panose="02020404030301010803" pitchFamily="18" charset="0"/>
              </a:rPr>
              <a:t>итогового сочинения (изложения) </a:t>
            </a:r>
            <a:r>
              <a:rPr lang="ru-RU" dirty="0">
                <a:solidFill>
                  <a:prstClr val="black"/>
                </a:solidFill>
                <a:latin typeface="Garamond" panose="02020404030301010803" pitchFamily="18" charset="0"/>
              </a:rPr>
              <a:t>на рабочем месте </a:t>
            </a:r>
            <a:r>
              <a:rPr lang="ru-RU" dirty="0" smtClean="0">
                <a:solidFill>
                  <a:prstClr val="black"/>
                </a:solidFill>
                <a:latin typeface="Garamond" panose="02020404030301010803" pitchFamily="18" charset="0"/>
              </a:rPr>
              <a:t>участника, </a:t>
            </a:r>
            <a:r>
              <a:rPr lang="ru-RU" dirty="0">
                <a:solidFill>
                  <a:prstClr val="black"/>
                </a:solidFill>
                <a:latin typeface="Garamond" panose="02020404030301010803" pitchFamily="18" charset="0"/>
              </a:rPr>
              <a:t>помимо </a:t>
            </a:r>
            <a:r>
              <a:rPr lang="ru-RU" dirty="0" smtClean="0">
                <a:solidFill>
                  <a:prstClr val="black"/>
                </a:solidFill>
                <a:latin typeface="Garamond" panose="02020404030301010803" pitchFamily="18" charset="0"/>
              </a:rPr>
              <a:t>бланка регистрации и бланков записи, </a:t>
            </a:r>
            <a:r>
              <a:rPr lang="ru-RU" dirty="0">
                <a:solidFill>
                  <a:prstClr val="black"/>
                </a:solidFill>
                <a:latin typeface="Garamond" panose="02020404030301010803" pitchFamily="18" charset="0"/>
              </a:rPr>
              <a:t>могут находиться только</a:t>
            </a: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Garamond" panose="02020404030301010803" pitchFamily="18" charset="0"/>
              </a:rPr>
              <a:t>Ручка </a:t>
            </a:r>
            <a:r>
              <a:rPr lang="ru-RU" dirty="0" err="1">
                <a:solidFill>
                  <a:prstClr val="black"/>
                </a:solidFill>
                <a:latin typeface="Garamond" panose="02020404030301010803" pitchFamily="18" charset="0"/>
              </a:rPr>
              <a:t>гелевая</a:t>
            </a:r>
            <a:r>
              <a:rPr lang="ru-RU" dirty="0">
                <a:solidFill>
                  <a:prstClr val="black"/>
                </a:solidFill>
                <a:latin typeface="Garamond" panose="02020404030301010803" pitchFamily="18" charset="0"/>
              </a:rPr>
              <a:t> или капиллярная с чернилами чёрного цвета</a:t>
            </a: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Garamond" panose="02020404030301010803" pitchFamily="18" charset="0"/>
              </a:rPr>
              <a:t>Документ, удостоверяющий </a:t>
            </a:r>
            <a:r>
              <a:rPr lang="ru-RU" dirty="0" smtClean="0">
                <a:solidFill>
                  <a:prstClr val="black"/>
                </a:solidFill>
                <a:latin typeface="Garamond" panose="02020404030301010803" pitchFamily="18" charset="0"/>
              </a:rPr>
              <a:t>личность (паспорт без обложки)</a:t>
            </a:r>
            <a:endParaRPr lang="ru-RU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Garamond" panose="02020404030301010803" pitchFamily="18" charset="0"/>
              </a:rPr>
              <a:t>Орфографический словарь</a:t>
            </a:r>
            <a:endParaRPr lang="ru-RU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Garamond" panose="02020404030301010803" pitchFamily="18" charset="0"/>
              </a:rPr>
              <a:t>Лекарства и питание (при </a:t>
            </a:r>
            <a:r>
              <a:rPr lang="ru-RU" dirty="0" smtClean="0">
                <a:solidFill>
                  <a:prstClr val="black"/>
                </a:solidFill>
                <a:latin typeface="Garamond" panose="02020404030301010803" pitchFamily="18" charset="0"/>
              </a:rPr>
              <a:t>необходимости по заключению ПМПК)</a:t>
            </a:r>
            <a:endParaRPr lang="ru-RU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Garamond" panose="02020404030301010803" pitchFamily="18" charset="0"/>
              </a:rPr>
              <a:t>Специальные технические средства (при </a:t>
            </a:r>
            <a:r>
              <a:rPr lang="ru-RU" dirty="0" smtClean="0">
                <a:solidFill>
                  <a:prstClr val="black"/>
                </a:solidFill>
                <a:latin typeface="Garamond" panose="02020404030301010803" pitchFamily="18" charset="0"/>
              </a:rPr>
              <a:t>необходимости</a:t>
            </a:r>
            <a:r>
              <a:rPr lang="ru-RU" dirty="0">
                <a:solidFill>
                  <a:prstClr val="black"/>
                </a:solidFill>
                <a:latin typeface="Garamond" panose="02020404030301010803" pitchFamily="18" charset="0"/>
              </a:rPr>
              <a:t> по заключению ПМПК</a:t>
            </a:r>
            <a:r>
              <a:rPr lang="ru-RU" dirty="0" smtClean="0">
                <a:solidFill>
                  <a:prstClr val="black"/>
                </a:solidFill>
                <a:latin typeface="Garamond" panose="02020404030301010803" pitchFamily="18" charset="0"/>
              </a:rPr>
              <a:t>)</a:t>
            </a:r>
            <a:endParaRPr lang="ru-RU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Garamond" panose="02020404030301010803" pitchFamily="18" charset="0"/>
              </a:rPr>
              <a:t>Листы бумаги для черновиков, выданные в </a:t>
            </a:r>
            <a:r>
              <a:rPr lang="ru-RU" dirty="0" smtClean="0">
                <a:solidFill>
                  <a:prstClr val="black"/>
                </a:solidFill>
                <a:latin typeface="Garamond" panose="02020404030301010803" pitchFamily="18" charset="0"/>
              </a:rPr>
              <a:t>аудитории</a:t>
            </a:r>
            <a:endParaRPr lang="ru-RU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109728" lvl="0" indent="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</a:pPr>
            <a:r>
              <a:rPr lang="ru-RU" b="1" dirty="0">
                <a:solidFill>
                  <a:prstClr val="black"/>
                </a:solidFill>
                <a:latin typeface="Garamond" panose="02020404030301010803" pitchFamily="18" charset="0"/>
              </a:rPr>
              <a:t>Иные личные вещи участники ГИА оставляют в специально отведённом месте для хранения личных вещей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845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945" y="982132"/>
            <a:ext cx="10884665" cy="130386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ЗАПРЕЩЕНО иметь при себе на итоговом сочинении </a:t>
            </a:r>
            <a:r>
              <a:rPr lang="ru-RU" sz="3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(</a:t>
            </a:r>
            <a:r>
              <a:rPr lang="ru-RU" sz="36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изложении)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83992A"/>
              </a:buClr>
            </a:pP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</a:rPr>
              <a:t>иметь при себе средства связи, </a:t>
            </a:r>
            <a:r>
              <a:rPr lang="ru-RU" sz="3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фото-, аудио-, 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</a:rPr>
              <a:t>видеоаппаратуру, справочные материалы, письменные заметки и иные средства хранения и передачи информации</a:t>
            </a:r>
          </a:p>
          <a:p>
            <a:pPr lvl="0">
              <a:buClr>
                <a:srgbClr val="83992A"/>
              </a:buClr>
            </a:pPr>
            <a: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Лица, допустившие нарушение Порядка , удаляются с </a:t>
            </a:r>
            <a:r>
              <a:rPr lang="ru-RU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итогового сочинения (изложения)</a:t>
            </a:r>
            <a:endParaRPr lang="ru-RU" sz="32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87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Итоговое сочинение (изложение)</a:t>
            </a:r>
            <a:br>
              <a:rPr lang="ru-RU" sz="36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3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по литературе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Проверка итогового сочинения (изложения) осуществляется членами комиссии в образовательной организации и завершается не позднее чем через семь календарных дней</a:t>
            </a:r>
          </a:p>
          <a:p>
            <a:r>
              <a:rPr lang="ru-RU" sz="2800" dirty="0" smtClean="0"/>
              <a:t>Обработка бланков итогового сочинения (изложения) завершается не позднее чем через 5 календарных дней после завершения проверки</a:t>
            </a: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итогового сочинения (изложения)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42655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029" y="982132"/>
            <a:ext cx="10862631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Повторный допуск </a:t>
            </a:r>
            <a:br>
              <a:rPr lang="ru-RU" b="1" dirty="0" smtClean="0"/>
            </a:br>
            <a:r>
              <a:rPr lang="ru-RU" b="1" dirty="0" smtClean="0"/>
              <a:t>к итоговому сочинению (изложению)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3384" y="2285999"/>
            <a:ext cx="10631276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 smtClean="0"/>
              <a:t>Дополнительные сроки: 1-я среда февраля, 1-ю рабочую среду мая</a:t>
            </a:r>
            <a:endParaRPr lang="ru-RU" sz="2600" dirty="0"/>
          </a:p>
          <a:p>
            <a:r>
              <a:rPr lang="ru-RU" sz="2600" dirty="0" smtClean="0"/>
              <a:t>Получившие «незачёт» в декабре</a:t>
            </a:r>
          </a:p>
          <a:p>
            <a:r>
              <a:rPr lang="ru-RU" sz="2600" dirty="0" smtClean="0"/>
              <a:t>Не явившиеся по уважительным причинам (болезнь или иные обстоятельства), </a:t>
            </a:r>
            <a:r>
              <a:rPr lang="ru-RU" sz="2600" u="sng" dirty="0" smtClean="0"/>
              <a:t>подтверждённым документально</a:t>
            </a:r>
          </a:p>
          <a:p>
            <a:r>
              <a:rPr lang="ru-RU" sz="2600" dirty="0" smtClean="0"/>
              <a:t>Не завершившие итоговое сочинение (изложение) </a:t>
            </a:r>
            <a:r>
              <a:rPr lang="ru-RU" sz="2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по уважительным причинам (болезнь или иные обстоятельства), </a:t>
            </a:r>
            <a:r>
              <a:rPr lang="ru-RU" sz="2600" u="sng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подтверждённым документально</a:t>
            </a:r>
          </a:p>
          <a:p>
            <a:r>
              <a:rPr lang="ru-RU" sz="2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Удалённые с итогового сочинения (изложения)</a:t>
            </a:r>
            <a:endParaRPr lang="ru-RU" sz="2600" dirty="0" smtClean="0"/>
          </a:p>
        </p:txBody>
      </p:sp>
    </p:spTree>
    <p:extLst>
      <p:ext uri="{BB962C8B-B14F-4D97-AF65-F5344CB8AC3E}">
        <p14:creationId xmlns:p14="http://schemas.microsoft.com/office/powerpoint/2010/main" val="17428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995" y="982132"/>
            <a:ext cx="10851615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ГИА проводится в досрочный, основной и дополнительный периоды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214" y="2285999"/>
            <a:ext cx="10708396" cy="3883447"/>
          </a:xfrm>
        </p:spPr>
        <p:txBody>
          <a:bodyPr>
            <a:noAutofit/>
          </a:bodyPr>
          <a:lstStyle/>
          <a:p>
            <a:r>
              <a:rPr lang="ru-RU" sz="2600" dirty="0" smtClean="0"/>
              <a:t>Для участников ГИА, не имеющих возможности по уважительным причинам, подтверждённым документально, пройти ГИА в основной период, проводится в </a:t>
            </a:r>
            <a:r>
              <a:rPr lang="ru-RU" sz="2600" b="1" dirty="0" smtClean="0"/>
              <a:t>досрочный период</a:t>
            </a:r>
            <a:r>
              <a:rPr lang="ru-RU" sz="2600" dirty="0" smtClean="0"/>
              <a:t>, но не ранее 1 марта.</a:t>
            </a:r>
          </a:p>
          <a:p>
            <a:r>
              <a:rPr lang="ru-RU" sz="2600" b="1" dirty="0" smtClean="0"/>
              <a:t>Основной период </a:t>
            </a:r>
            <a:r>
              <a:rPr lang="ru-RU" sz="2600" dirty="0" smtClean="0"/>
              <a:t>– май – июнь</a:t>
            </a:r>
          </a:p>
          <a:p>
            <a:r>
              <a:rPr lang="ru-RU" sz="2600" b="1" dirty="0" smtClean="0">
                <a:solidFill>
                  <a:schemeClr val="tx1"/>
                </a:solidFill>
              </a:rPr>
              <a:t>Дополнительный период </a:t>
            </a:r>
            <a:r>
              <a:rPr lang="ru-RU" sz="2600" dirty="0" smtClean="0"/>
              <a:t>– не ранее 1 сентября текущего года </a:t>
            </a:r>
            <a:r>
              <a:rPr lang="ru-RU" sz="2600" dirty="0"/>
              <a:t>по соответствующим учебным </a:t>
            </a:r>
            <a:r>
              <a:rPr lang="ru-RU" sz="2600" dirty="0" smtClean="0"/>
              <a:t>предметам для тех кто не прошёл ГИА, получил более чем по одному обязательному предмету неудовлетворительный результат, получил повторно неудовлетворительный результат по предмету в резервные сроки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4517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Расписание ЕГЭ (проект)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768" y="2065660"/>
            <a:ext cx="10814892" cy="4015651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dirty="0">
                <a:solidFill>
                  <a:srgbClr val="171717"/>
                </a:solidFill>
                <a:latin typeface="Oswald"/>
              </a:rPr>
              <a:t>25 мая – литература, информатика</a:t>
            </a:r>
            <a:br>
              <a:rPr lang="ru-RU" dirty="0">
                <a:solidFill>
                  <a:srgbClr val="171717"/>
                </a:solidFill>
                <a:latin typeface="Oswald"/>
              </a:rPr>
            </a:br>
            <a:r>
              <a:rPr lang="ru-RU" dirty="0">
                <a:solidFill>
                  <a:srgbClr val="171717"/>
                </a:solidFill>
                <a:latin typeface="Oswald"/>
              </a:rPr>
              <a:t>и информационно-коммуникационные технологии (ИКТ), география;</a:t>
            </a:r>
          </a:p>
          <a:p>
            <a:pPr fontAlgn="base"/>
            <a:r>
              <a:rPr lang="ru-RU" dirty="0">
                <a:solidFill>
                  <a:srgbClr val="171717"/>
                </a:solidFill>
                <a:latin typeface="Oswald"/>
              </a:rPr>
              <a:t>28 мая – русский язык;</a:t>
            </a:r>
          </a:p>
          <a:p>
            <a:pPr fontAlgn="base"/>
            <a:r>
              <a:rPr lang="ru-RU" dirty="0">
                <a:solidFill>
                  <a:srgbClr val="171717"/>
                </a:solidFill>
                <a:latin typeface="Oswald"/>
              </a:rPr>
              <a:t>1 июня – ЕГЭ по математике базового уровня, ЕГЭ по математике профильного уровня;</a:t>
            </a:r>
          </a:p>
          <a:p>
            <a:pPr fontAlgn="base"/>
            <a:r>
              <a:rPr lang="ru-RU" dirty="0">
                <a:solidFill>
                  <a:srgbClr val="171717"/>
                </a:solidFill>
                <a:latin typeface="Oswald"/>
              </a:rPr>
              <a:t>4 июня – физика, история;</a:t>
            </a:r>
          </a:p>
          <a:p>
            <a:pPr fontAlgn="base"/>
            <a:r>
              <a:rPr lang="ru-RU" dirty="0">
                <a:solidFill>
                  <a:srgbClr val="171717"/>
                </a:solidFill>
                <a:latin typeface="Oswald"/>
              </a:rPr>
              <a:t>8 июня – химия, обществознание;</a:t>
            </a:r>
          </a:p>
          <a:p>
            <a:pPr fontAlgn="base"/>
            <a:r>
              <a:rPr lang="ru-RU" dirty="0">
                <a:solidFill>
                  <a:srgbClr val="171717"/>
                </a:solidFill>
                <a:latin typeface="Oswald"/>
              </a:rPr>
              <a:t>11 июня – иностранные языки (английский, французский, немецкий, испанский, китайский) (кроме раздела «Говорение»),;</a:t>
            </a:r>
          </a:p>
          <a:p>
            <a:pPr fontAlgn="base"/>
            <a:r>
              <a:rPr lang="ru-RU" dirty="0">
                <a:solidFill>
                  <a:srgbClr val="171717"/>
                </a:solidFill>
                <a:latin typeface="Oswald"/>
              </a:rPr>
              <a:t>15 июня – биология, иностранные языки (английский, французский, немецкий, испанский, китайский) (раздел «Говорение»);</a:t>
            </a:r>
          </a:p>
          <a:p>
            <a:pPr fontAlgn="base"/>
            <a:r>
              <a:rPr lang="ru-RU" dirty="0">
                <a:solidFill>
                  <a:srgbClr val="171717"/>
                </a:solidFill>
                <a:latin typeface="Oswald"/>
              </a:rPr>
              <a:t>16 июня – иностранные языки (английский, французский, немецкий, испанский, китайский) (раздел «Говорение»).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120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Резервные сроки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130" y="2556931"/>
            <a:ext cx="10653311" cy="3623531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Совпадают сроки </a:t>
            </a:r>
            <a:r>
              <a:rPr lang="ru-RU" sz="2800" dirty="0"/>
              <a:t>проведения экзаменов по отдельным </a:t>
            </a:r>
            <a:r>
              <a:rPr lang="ru-RU" sz="2800" dirty="0" smtClean="0"/>
              <a:t>предметам</a:t>
            </a:r>
          </a:p>
          <a:p>
            <a:r>
              <a:rPr lang="ru-RU" sz="2800" dirty="0" smtClean="0"/>
              <a:t>Получили неудовлетворительный результат по одному из обязательных учебных предметов (предметы по выбору не пересдаются!)</a:t>
            </a:r>
          </a:p>
          <a:p>
            <a:r>
              <a:rPr lang="ru-RU" sz="2800" dirty="0" smtClean="0"/>
              <a:t>Не явились на экзамены по уважительным причинам (болезнь или иные обстоятельства), подтверждённым документально</a:t>
            </a:r>
          </a:p>
          <a:p>
            <a:pPr lvl="0">
              <a:buClr>
                <a:srgbClr val="83992A"/>
              </a:buClr>
            </a:pPr>
            <a:r>
              <a:rPr lang="ru-RU" sz="2800" dirty="0" smtClean="0"/>
              <a:t>Не завершили работу по уважительным причинам </a:t>
            </a: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(болезнь или иные обстоятельства), подтверждённым документально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80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Резервные сроки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1349" y="2556932"/>
            <a:ext cx="10410940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Участники ГИА, получившие неудовлетворительный результат на ЕГЭ по математике, вправе изменить выбранный ими ранее уровень ЕГЭ по математике для повторного участия в ЕГЭ в резервные сроки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7726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Нормативная правовая база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406" y="2445745"/>
            <a:ext cx="11391440" cy="3811836"/>
          </a:xfrm>
        </p:spPr>
        <p:txBody>
          <a:bodyPr>
            <a:norm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Ст. 59 Федерального закона «Об образовании в Российской Федерации» от 29.12.2012 № 273-ФЗ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Порядок проведения ГИА по образовательным программам 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среднего 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общего образования (приказ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Минобрнауки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России № 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190/1512 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от 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07.11.2018, 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зарегистрирован в Минюсте 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10.12.2018г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.)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Правила 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формирования и ведения ФИС ГИА и приема и РИС ГИА 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(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утв. Постановлением Правительства Российской Федерации 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от 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31.08.2013 № 755)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Порядок 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аккредитации общественных наблюдателей 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(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утв. Приказом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Минобрнауки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России от 28.06.2013 № 491) </a:t>
            </a:r>
            <a:endParaRPr lang="ru-RU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69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Проведение экзамена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378" y="2285999"/>
            <a:ext cx="10609243" cy="367861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При входе в ППЭ осуществляются проверка наличия документов, удостоверяющих личность, установление соответствия личности представленным документам, проверка наличия указанных лиц в списках распределения в данный ППЭ</a:t>
            </a:r>
          </a:p>
          <a:p>
            <a:r>
              <a:rPr lang="ru-RU" dirty="0" smtClean="0"/>
              <a:t>В случае отсутствия у участника ГИА документа, удостоверяющего личность, при наличии его в списках распределения в данный ППЭ, он допускается в ППЭ после подтверждения его личности сопровождающим</a:t>
            </a:r>
          </a:p>
          <a:p>
            <a:r>
              <a:rPr lang="ru-RU" dirty="0" smtClean="0"/>
              <a:t>ППЭ оборудуются стационарными или переносными металлоискателями, средствами видеонаблюдения, средствами подавления сигналов подвижной связи</a:t>
            </a:r>
          </a:p>
          <a:p>
            <a:r>
              <a:rPr lang="ru-RU" dirty="0" smtClean="0"/>
              <a:t>Для каждого участника организуется отдельное рабочее место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29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Проведение экзамена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164" y="2368627"/>
            <a:ext cx="10675344" cy="382285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До начала экзаменов РЦОИ организует распределение участников ГИА и организаторов по аудиториям.</a:t>
            </a:r>
          </a:p>
          <a:p>
            <a:r>
              <a:rPr lang="ru-RU" dirty="0" smtClean="0"/>
              <a:t>Участники ГИА рассаживаются за рабочие места в соответствии с проведенным распределением. Изменение рабочего места не допускается.</a:t>
            </a:r>
          </a:p>
          <a:p>
            <a:r>
              <a:rPr lang="ru-RU" dirty="0" smtClean="0"/>
              <a:t>До начала экзамена организаторы проводят инструктаж, в том числе информируют участников ГИА о порядке проведения экзамена, правилах оформления экзаменационной работы, продолжительности экзамена, порядке подачи апелляций о нарушении Порядка проведения ГИА, о несогласии с выставленными баллами, а также о времени и месте ознакомления с результатами ГИА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2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Проведение экзамена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Во время экзамена участники ГИА соблюдают требования организаторов, выполняют работу самостоятельно, без помощи посторонних лиц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0799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Проведение экзамена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4231" y="2556932"/>
            <a:ext cx="10609244" cy="3535396"/>
          </a:xfrm>
        </p:spPr>
        <p:txBody>
          <a:bodyPr>
            <a:normAutofit fontScale="77500" lnSpcReduction="20000"/>
          </a:bodyPr>
          <a:lstStyle/>
          <a:p>
            <a:pPr marL="109728" indent="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</a:pP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</a:rPr>
              <a:t>Во время экзамена на рабочем месте участника </a:t>
            </a: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ЕГЭ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</a:rPr>
              <a:t>, помимо экзаменационных материалов, могут находиться только</a:t>
            </a: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Ручка </a:t>
            </a:r>
            <a:r>
              <a:rPr lang="ru-RU" sz="2800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гелевая</a:t>
            </a: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 или капиллярная с чернилами чёрного цвета</a:t>
            </a:r>
            <a:endParaRPr lang="ru-RU" sz="28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</a:rPr>
              <a:t>Документ, удостоверяющий </a:t>
            </a: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личность (паспорт без обложки)</a:t>
            </a:r>
            <a:endParaRPr lang="ru-RU" sz="28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Средства, разрешённые для использования на экзамене</a:t>
            </a: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Лекарства 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</a:rPr>
              <a:t>и питание (при </a:t>
            </a: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необходимости по заключению ПМПК)</a:t>
            </a: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Специальные технические средства 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</a:rPr>
              <a:t>(при </a:t>
            </a: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необходимости по заключению ПМПК)</a:t>
            </a:r>
            <a:endParaRPr lang="ru-RU" sz="28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Листы бумаги для черновиков, выданные в ППЭ</a:t>
            </a:r>
          </a:p>
          <a:p>
            <a:pPr marL="109728" lvl="0" indent="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</a:pPr>
            <a:r>
              <a:rPr lang="ru-RU" sz="2800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Иные личные вещи участники ГИА оставляют в специально отведённом месте для хранения личных вещей</a:t>
            </a:r>
            <a:endParaRPr lang="ru-RU" sz="2800" b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50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 ЕГЭ разрешено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013" y="2285998"/>
            <a:ext cx="10939748" cy="4572001"/>
          </a:xfrm>
        </p:spPr>
        <p:txBody>
          <a:bodyPr>
            <a:normAutofit fontScale="32500" lnSpcReduction="20000"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4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</a:t>
            </a:r>
            <a:r>
              <a:rPr lang="ru-RU" sz="4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математике – линейка, не содержащая справочной </a:t>
            </a:r>
            <a:r>
              <a:rPr lang="ru-RU" sz="4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информации; </a:t>
            </a:r>
            <a:endParaRPr lang="ru-RU" sz="49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4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физике – </a:t>
            </a:r>
            <a:r>
              <a:rPr lang="ru-RU" sz="4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линейка; </a:t>
            </a:r>
            <a:r>
              <a:rPr lang="ru-RU" sz="4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непрограммируемый калькулятор, обеспечивающий выполнение арифметических вычислений (сложение, вычитание, умножение, деление, извлечение корня) и вычисление тригонометрических функций (</a:t>
            </a:r>
            <a:r>
              <a:rPr lang="ru-RU" sz="49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</a:t>
            </a:r>
            <a:r>
              <a:rPr lang="ru-RU" sz="4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49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cos</a:t>
            </a:r>
            <a:r>
              <a:rPr lang="ru-RU" sz="4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49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tg</a:t>
            </a:r>
            <a:r>
              <a:rPr lang="ru-RU" sz="4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49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ctg</a:t>
            </a:r>
            <a:r>
              <a:rPr lang="ru-RU" sz="4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49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arcsin</a:t>
            </a:r>
            <a:r>
              <a:rPr lang="ru-RU" sz="4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49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arccos</a:t>
            </a:r>
            <a:r>
              <a:rPr lang="ru-RU" sz="4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49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arctg</a:t>
            </a:r>
            <a:r>
              <a:rPr lang="ru-RU" sz="4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), а также не осуществляющий функций средства связи, хранилища базы данных и не имеющий доступ к сетям передачи </a:t>
            </a:r>
            <a:r>
              <a:rPr lang="ru-RU" sz="4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данных; </a:t>
            </a:r>
            <a:endParaRPr lang="ru-RU" sz="49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4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химии – непрограммируемый калькулятор; периодическая система химических элементов Д.И. Менделеева, таблица растворимости солей, кислот                    и оснований в воде, электрохимический ряд напряжений </a:t>
            </a:r>
            <a:r>
              <a:rPr lang="ru-RU" sz="4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металлов;</a:t>
            </a:r>
            <a:endParaRPr lang="ru-RU" sz="49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4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географии – </a:t>
            </a:r>
            <a:r>
              <a:rPr lang="ru-RU" sz="4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линейка; </a:t>
            </a:r>
            <a:r>
              <a:rPr lang="ru-RU" sz="4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транспортир, не содержащий справочной </a:t>
            </a:r>
            <a:r>
              <a:rPr lang="ru-RU" sz="4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информации; </a:t>
            </a:r>
            <a:r>
              <a:rPr lang="ru-RU" sz="4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непрограммируемый калькулятор; </a:t>
            </a:r>
            <a:endParaRPr lang="ru-RU" sz="49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4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иностранным языкам – технические средства, обеспечивающие воспроизведение аудиозаписей, содержащихся на электронных </a:t>
            </a:r>
            <a:r>
              <a:rPr lang="ru-RU" sz="4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носителях, для </a:t>
            </a:r>
            <a:r>
              <a:rPr lang="ru-RU" sz="4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выполнения заданий раздела «</a:t>
            </a:r>
            <a:r>
              <a:rPr lang="ru-RU" sz="49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Аудирование</a:t>
            </a:r>
            <a:r>
              <a:rPr lang="ru-RU" sz="4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КИМ ЕГЭ; компьютерная техника, не имеющая доступ к сети «Интернет»; </a:t>
            </a:r>
            <a:r>
              <a:rPr lang="ru-RU" sz="49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аудиогарнитура</a:t>
            </a:r>
            <a:r>
              <a:rPr lang="ru-RU" sz="4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для выполнения заданий раздела «Говорение» КИМ ЕГЭ.</a:t>
            </a:r>
            <a:endParaRPr lang="ru-RU" sz="49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18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Проведение экзамена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282" y="2556932"/>
            <a:ext cx="10554159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Во время экзамена участники ГИА не должны общаться друг с другом, не могут свободно перемещаться по аудитории и ППЭ. Могут выходить из аудитории и перемещаться в сопровождении одного из организаторов. При выходе из аудитории участники ГИА оставляют экзаменационные материалы и листы бумаги для черновиков на рабочем столе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8852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ЗАПРЕЩЕНО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164" y="2285999"/>
            <a:ext cx="10620260" cy="391649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</a:rPr>
              <a:t>иметь при себе средства связи,  электронно-вычислительную технику, </a:t>
            </a:r>
            <a:r>
              <a:rPr lang="ru-RU" sz="3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фото-, аудио-, 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</a:rPr>
              <a:t>видеоаппаратуру, справочные материалы, письменные заметки и иные средства хранения и передачи </a:t>
            </a:r>
            <a:r>
              <a:rPr lang="ru-RU" sz="3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информации</a:t>
            </a:r>
          </a:p>
          <a:p>
            <a:pPr lvl="0">
              <a:buClr>
                <a:srgbClr val="83992A"/>
              </a:buClr>
            </a:pPr>
            <a: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Лица, допустившие нарушение Порядка , удаляются с экзамена и лишаются права пересдачи в резервные дни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1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Продолжительность экзаменов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математика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профильного уровня,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физика, литература, информатика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ИКТ, обществознание, история -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часа 55 минут (235 минут);         </a:t>
            </a: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русский язык, химия, биология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3 часа 30 минут (210 минут);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математика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базового уровня,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география, иностранные языки (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кроме раздела «Говорение») – 3 часа (180 минут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);</a:t>
            </a: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иностранные языки (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раздел «Говорение») – 15 минут;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китайскому языку (раздел «Говорение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»)–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12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минут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Проверка работ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214" y="2556931"/>
            <a:ext cx="10642294" cy="3579463"/>
          </a:xfrm>
        </p:spPr>
        <p:txBody>
          <a:bodyPr>
            <a:normAutofit/>
          </a:bodyPr>
          <a:lstStyle/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Используется </a:t>
            </a:r>
            <a:r>
              <a:rPr lang="ru-RU" sz="2800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стобалльная</a:t>
            </a: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 система оценки (кроме математики на базовом уровне – пятибалльная)</a:t>
            </a: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Работы проверяет Краевая 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</a:rPr>
              <a:t>предметная комиссия</a:t>
            </a: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</a:rPr>
              <a:t>Работы проверяются двумя экспертами</a:t>
            </a: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</a:rPr>
              <a:t>В случае расхождения в баллах, выставленных двумя экспертами, назначается третья проверка</a:t>
            </a: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</a:rPr>
              <a:t>Возможна межрегиональная перекрёстная проверка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1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Ознакомление с результатами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012" y="2556932"/>
            <a:ext cx="10763480" cy="33189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Ознакомление с результатами ГИА по учебному предмету осуществляется в течение одного рабочего дня со дня их передачи в образовательном учреждении, которое допустила обучающегося к ГИА или в личных кабинетах</a:t>
            </a:r>
          </a:p>
          <a:p>
            <a:r>
              <a:rPr lang="ru-RU" sz="3200" dirty="0" smtClean="0"/>
              <a:t>График проверки работ, утверждения результатов, подачи апелляции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701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164" y="982132"/>
            <a:ext cx="10818564" cy="1303867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ГИА, завершающая освоение основных образовательных программ среднего общего образования, является </a:t>
            </a:r>
            <a:r>
              <a:rPr lang="ru-RU" b="1" dirty="0" smtClean="0"/>
              <a:t>обязательной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164" y="2556932"/>
            <a:ext cx="10686361" cy="36125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dirty="0" smtClean="0"/>
              <a:t>Обучающиеся, являющиеся в текущем учебном году победителями или призёрами заключительного этапа </a:t>
            </a:r>
            <a:r>
              <a:rPr lang="ru-RU" sz="4000" dirty="0" err="1" smtClean="0"/>
              <a:t>ВсОШ</a:t>
            </a:r>
            <a:r>
              <a:rPr lang="ru-RU" sz="4000" dirty="0" smtClean="0"/>
              <a:t>, международных олимпиад, освобождаются от прохождения ГИА по учебному предмету, соответствующему профилю олимпиады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7589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Результаты ГИА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Результаты признаются удовлетворительными, если участник ГИА по обязательным предметам набрал количество баллов не ниже минимального</a:t>
            </a:r>
          </a:p>
          <a:p>
            <a:r>
              <a:rPr lang="ru-RU" dirty="0" smtClean="0"/>
              <a:t>Участникам ГИА, получившим в текущем году неудовлетворительные результаты ЕГЭ по учебным предметам по выбору, предоставляется право пройти экзамены по соответствующим предметам в следующем году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3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Минимальное количество баллов </a:t>
            </a:r>
            <a:br>
              <a:rPr lang="ru-RU" b="1" dirty="0" smtClean="0"/>
            </a:br>
            <a:r>
              <a:rPr lang="ru-RU" sz="2000" b="1" dirty="0" smtClean="0"/>
              <a:t>(Приказ </a:t>
            </a:r>
            <a:r>
              <a:rPr lang="ru-RU" sz="2000" b="1" dirty="0" err="1" smtClean="0"/>
              <a:t>Рособрнадзора</a:t>
            </a:r>
            <a:r>
              <a:rPr lang="ru-RU" sz="2000" b="1" dirty="0" smtClean="0"/>
              <a:t> № 876 от 26.06.2019)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100" dirty="0" smtClean="0">
                <a:solidFill>
                  <a:srgbClr val="222222"/>
                </a:solidFill>
                <a:latin typeface="GraphikCy"/>
              </a:rPr>
              <a:t>русский язык - 24 балла</a:t>
            </a:r>
          </a:p>
          <a:p>
            <a:pPr marL="0" indent="0">
              <a:buNone/>
            </a:pPr>
            <a:r>
              <a:rPr lang="ru-RU" sz="3100" dirty="0" smtClean="0">
                <a:solidFill>
                  <a:srgbClr val="222222"/>
                </a:solidFill>
                <a:latin typeface="GraphikCy"/>
              </a:rPr>
              <a:t>математика </a:t>
            </a:r>
            <a:r>
              <a:rPr lang="ru-RU" sz="3100" dirty="0">
                <a:solidFill>
                  <a:srgbClr val="222222"/>
                </a:solidFill>
                <a:latin typeface="GraphikCy"/>
              </a:rPr>
              <a:t>профильного уровня — 27 </a:t>
            </a:r>
            <a:r>
              <a:rPr lang="ru-RU" sz="3100" dirty="0" smtClean="0">
                <a:solidFill>
                  <a:srgbClr val="222222"/>
                </a:solidFill>
                <a:latin typeface="GraphikCy"/>
              </a:rPr>
              <a:t>баллов</a:t>
            </a:r>
          </a:p>
          <a:p>
            <a:pPr marL="0" indent="0">
              <a:buNone/>
            </a:pPr>
            <a:r>
              <a:rPr lang="ru-RU" sz="3100" dirty="0" smtClean="0">
                <a:solidFill>
                  <a:srgbClr val="222222"/>
                </a:solidFill>
                <a:latin typeface="GraphikCy"/>
              </a:rPr>
              <a:t>физика, химия </a:t>
            </a:r>
            <a:r>
              <a:rPr lang="ru-RU" sz="3100" dirty="0">
                <a:solidFill>
                  <a:srgbClr val="222222"/>
                </a:solidFill>
                <a:latin typeface="GraphikCy"/>
              </a:rPr>
              <a:t>и </a:t>
            </a:r>
            <a:r>
              <a:rPr lang="ru-RU" sz="3100" dirty="0" smtClean="0">
                <a:solidFill>
                  <a:srgbClr val="222222"/>
                </a:solidFill>
                <a:latin typeface="GraphikCy"/>
              </a:rPr>
              <a:t>биология</a:t>
            </a:r>
            <a:r>
              <a:rPr lang="ru-RU" sz="3100" dirty="0">
                <a:solidFill>
                  <a:srgbClr val="222222"/>
                </a:solidFill>
                <a:latin typeface="GraphikCy"/>
              </a:rPr>
              <a:t> — 36 </a:t>
            </a:r>
            <a:r>
              <a:rPr lang="ru-RU" sz="3100" dirty="0" smtClean="0">
                <a:solidFill>
                  <a:srgbClr val="222222"/>
                </a:solidFill>
                <a:latin typeface="GraphikCy"/>
              </a:rPr>
              <a:t>баллов</a:t>
            </a:r>
          </a:p>
          <a:p>
            <a:pPr marL="0" indent="0">
              <a:buNone/>
            </a:pPr>
            <a:r>
              <a:rPr lang="ru-RU" sz="3100" dirty="0" smtClean="0">
                <a:solidFill>
                  <a:srgbClr val="222222"/>
                </a:solidFill>
                <a:latin typeface="GraphikCy"/>
              </a:rPr>
              <a:t>информатика</a:t>
            </a:r>
            <a:r>
              <a:rPr lang="ru-RU" sz="3100" dirty="0">
                <a:solidFill>
                  <a:srgbClr val="222222"/>
                </a:solidFill>
                <a:latin typeface="GraphikCy"/>
              </a:rPr>
              <a:t> — 40 </a:t>
            </a:r>
            <a:r>
              <a:rPr lang="ru-RU" sz="3100" dirty="0" smtClean="0">
                <a:solidFill>
                  <a:srgbClr val="222222"/>
                </a:solidFill>
                <a:latin typeface="GraphikCy"/>
              </a:rPr>
              <a:t>баллов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>
                <a:solidFill>
                  <a:srgbClr val="222222"/>
                </a:solidFill>
                <a:latin typeface="GraphikCy"/>
              </a:rPr>
              <a:t>история </a:t>
            </a:r>
            <a:r>
              <a:rPr lang="ru-RU" sz="3100" dirty="0">
                <a:solidFill>
                  <a:srgbClr val="222222"/>
                </a:solidFill>
                <a:latin typeface="GraphikCy"/>
              </a:rPr>
              <a:t>и </a:t>
            </a:r>
            <a:r>
              <a:rPr lang="ru-RU" sz="3100" dirty="0" smtClean="0">
                <a:solidFill>
                  <a:srgbClr val="222222"/>
                </a:solidFill>
                <a:latin typeface="GraphikCy"/>
              </a:rPr>
              <a:t>литература - </a:t>
            </a:r>
            <a:r>
              <a:rPr lang="ru-RU" sz="3100" dirty="0">
                <a:solidFill>
                  <a:srgbClr val="222222"/>
                </a:solidFill>
                <a:latin typeface="GraphikCy"/>
              </a:rPr>
              <a:t>32 </a:t>
            </a:r>
            <a:r>
              <a:rPr lang="ru-RU" sz="3100" dirty="0" smtClean="0">
                <a:solidFill>
                  <a:srgbClr val="222222"/>
                </a:solidFill>
                <a:latin typeface="GraphikCy"/>
              </a:rPr>
              <a:t>балла</a:t>
            </a:r>
          </a:p>
          <a:p>
            <a:pPr marL="0" indent="0">
              <a:buNone/>
            </a:pPr>
            <a:r>
              <a:rPr lang="ru-RU" sz="3100" dirty="0" smtClean="0">
                <a:solidFill>
                  <a:srgbClr val="222222"/>
                </a:solidFill>
                <a:latin typeface="GraphikCy"/>
              </a:rPr>
              <a:t>география</a:t>
            </a:r>
            <a:r>
              <a:rPr lang="ru-RU" sz="3100" dirty="0">
                <a:solidFill>
                  <a:srgbClr val="222222"/>
                </a:solidFill>
                <a:latin typeface="GraphikCy"/>
              </a:rPr>
              <a:t> — 37 </a:t>
            </a:r>
            <a:r>
              <a:rPr lang="ru-RU" sz="3100" dirty="0" smtClean="0">
                <a:solidFill>
                  <a:srgbClr val="222222"/>
                </a:solidFill>
                <a:latin typeface="GraphikCy"/>
              </a:rPr>
              <a:t>баллов</a:t>
            </a:r>
          </a:p>
          <a:p>
            <a:pPr marL="0" indent="0">
              <a:buNone/>
            </a:pPr>
            <a:r>
              <a:rPr lang="ru-RU" sz="3100" dirty="0" smtClean="0">
                <a:solidFill>
                  <a:srgbClr val="222222"/>
                </a:solidFill>
                <a:latin typeface="GraphikCy"/>
              </a:rPr>
              <a:t>обществознание</a:t>
            </a:r>
            <a:r>
              <a:rPr lang="ru-RU" sz="3100" dirty="0">
                <a:solidFill>
                  <a:srgbClr val="222222"/>
                </a:solidFill>
                <a:latin typeface="GraphikCy"/>
              </a:rPr>
              <a:t> — 42 </a:t>
            </a:r>
            <a:r>
              <a:rPr lang="ru-RU" sz="3100" dirty="0" smtClean="0">
                <a:solidFill>
                  <a:srgbClr val="222222"/>
                </a:solidFill>
                <a:latin typeface="GraphikCy"/>
              </a:rPr>
              <a:t>балла</a:t>
            </a:r>
          </a:p>
          <a:p>
            <a:pPr marL="0" indent="0">
              <a:buNone/>
            </a:pPr>
            <a:r>
              <a:rPr lang="ru-RU" sz="3100" dirty="0" smtClean="0">
                <a:solidFill>
                  <a:srgbClr val="222222"/>
                </a:solidFill>
                <a:latin typeface="GraphikCy"/>
              </a:rPr>
              <a:t>иностранные языки - </a:t>
            </a:r>
            <a:r>
              <a:rPr lang="ru-RU" sz="3100" dirty="0">
                <a:solidFill>
                  <a:srgbClr val="222222"/>
                </a:solidFill>
                <a:latin typeface="GraphikCy"/>
              </a:rPr>
              <a:t>22 </a:t>
            </a:r>
            <a:r>
              <a:rPr lang="ru-RU" sz="3100" dirty="0" smtClean="0">
                <a:solidFill>
                  <a:srgbClr val="222222"/>
                </a:solidFill>
                <a:latin typeface="GraphikCy"/>
              </a:rPr>
              <a:t>балла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19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222222"/>
                </a:solidFill>
                <a:latin typeface="GraphikCy"/>
              </a:rPr>
              <a:t>25 июля в </a:t>
            </a:r>
            <a:r>
              <a:rPr lang="ru-RU" dirty="0" err="1">
                <a:solidFill>
                  <a:srgbClr val="222222"/>
                </a:solidFill>
                <a:latin typeface="GraphikCy"/>
              </a:rPr>
              <a:t>Госудуму</a:t>
            </a:r>
            <a:r>
              <a:rPr lang="ru-RU" dirty="0">
                <a:solidFill>
                  <a:srgbClr val="222222"/>
                </a:solidFill>
                <a:latin typeface="GraphikCy"/>
              </a:rPr>
              <a:t> внесли законопроект, согласно которому школьнику должны дополнительно начислять 11 баллов за окончание обучения с золотой медалью. Автор инициативы депутат Игорь </a:t>
            </a:r>
            <a:r>
              <a:rPr lang="ru-RU" dirty="0" err="1">
                <a:solidFill>
                  <a:srgbClr val="222222"/>
                </a:solidFill>
                <a:latin typeface="GraphikCy"/>
              </a:rPr>
              <a:t>Ананских</a:t>
            </a:r>
            <a:r>
              <a:rPr lang="ru-RU" dirty="0">
                <a:solidFill>
                  <a:srgbClr val="222222"/>
                </a:solidFill>
                <a:latin typeface="GraphikCy"/>
              </a:rPr>
              <a:t> полагает, что такая мера будет мотивировать школьников на усердную учебу.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12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029" y="982132"/>
            <a:ext cx="10840598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Апелляция </a:t>
            </a:r>
            <a:br>
              <a:rPr lang="ru-RU" b="1" dirty="0" smtClean="0"/>
            </a:br>
            <a:r>
              <a:rPr lang="ru-RU" b="1" dirty="0" smtClean="0"/>
              <a:t>о нарушении Порядка проведения ГИА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4232" y="2556932"/>
            <a:ext cx="10598226" cy="3318936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/>
              <a:t>подаётся</a:t>
            </a:r>
            <a:r>
              <a:rPr lang="ru-RU" sz="3200" b="1" dirty="0" smtClean="0"/>
              <a:t> </a:t>
            </a:r>
            <a:r>
              <a:rPr lang="ru-RU" sz="3200" dirty="0" smtClean="0"/>
              <a:t>в день проведения экзамена по соответствующему предмету члену ГЭК, не покидая ППЭ </a:t>
            </a:r>
          </a:p>
          <a:p>
            <a:r>
              <a:rPr lang="ru-RU" sz="3200" dirty="0" smtClean="0"/>
              <a:t>производится проверка изложенных фактов</a:t>
            </a:r>
          </a:p>
          <a:p>
            <a:r>
              <a:rPr lang="ru-RU" sz="3200" dirty="0" smtClean="0"/>
              <a:t>оформляется в виде заключения и передаётся в конфликтную комиссию</a:t>
            </a:r>
          </a:p>
          <a:p>
            <a:r>
              <a:rPr lang="ru-RU" sz="3200" dirty="0"/>
              <a:t>п</a:t>
            </a:r>
            <a:r>
              <a:rPr lang="ru-RU" sz="3200" dirty="0" smtClean="0"/>
              <a:t>ри удовлетворении результата – возможность сдать экзамен в резервный день</a:t>
            </a:r>
          </a:p>
        </p:txBody>
      </p:sp>
    </p:spTree>
    <p:extLst>
      <p:ext uri="{BB962C8B-B14F-4D97-AF65-F5344CB8AC3E}">
        <p14:creationId xmlns:p14="http://schemas.microsoft.com/office/powerpoint/2010/main" val="39402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096" y="982132"/>
            <a:ext cx="10862632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Апелляция </a:t>
            </a:r>
            <a:b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о несогласии с выставленными баллами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214" y="2285999"/>
            <a:ext cx="10598227" cy="3905481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83992A"/>
              </a:buClr>
            </a:pP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в течение двух рабочих дней, следующих за официальным днём объявления результатов ГИА по соответствующему предмету</a:t>
            </a:r>
          </a:p>
          <a:p>
            <a:pPr>
              <a:buClr>
                <a:srgbClr val="83992A"/>
              </a:buClr>
            </a:pP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в образовательную организацию, в которой они были допущены к ГИА</a:t>
            </a:r>
          </a:p>
          <a:p>
            <a:pPr>
              <a:buClr>
                <a:srgbClr val="83992A"/>
              </a:buClr>
            </a:pP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руководитель образовательной организации передаёт апелляцию в конфликтную комиссию в течение рабочего дня</a:t>
            </a:r>
          </a:p>
          <a:p>
            <a:pPr>
              <a:buClr>
                <a:srgbClr val="83992A"/>
              </a:buClr>
            </a:pP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</a:rPr>
              <a:t>в течение четырёх рабочих </a:t>
            </a: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дней конфликтная комиссия назначает сроки рассмотрения апелляции</a:t>
            </a:r>
          </a:p>
          <a:p>
            <a:pPr>
              <a:buClr>
                <a:srgbClr val="83992A"/>
              </a:buClr>
            </a:pP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апелляция рассматривается в присутствии ученика или ученика и его законного представителя</a:t>
            </a:r>
          </a:p>
          <a:p>
            <a:pPr>
              <a:buClr>
                <a:srgbClr val="83992A"/>
              </a:buClr>
            </a:pP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конфликтная комиссия рассматривает результаты работы и принимает решение об удовлетворении апелляции и изменении баллов (как в сторону увеличения, так и в сторону уменьшения количества баллов) или об отклонении апелляции и сохранении баллов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55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Окончание школы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164" y="2556931"/>
            <a:ext cx="10675344" cy="3579463"/>
          </a:xfrm>
        </p:spPr>
        <p:txBody>
          <a:bodyPr>
            <a:normAutofit lnSpcReduction="10000"/>
          </a:bodyPr>
          <a:lstStyle/>
          <a:p>
            <a:pPr marL="365760" lvl="0" indent="-256032" defTabSz="91440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defRPr/>
            </a:pPr>
            <a:r>
              <a:rPr kumimoji="1" lang="ru-RU" sz="2800" dirty="0">
                <a:solidFill>
                  <a:srgbClr val="000000"/>
                </a:solidFill>
                <a:latin typeface="Garamond" panose="02020404030301010803" pitchFamily="18" charset="0"/>
              </a:rPr>
              <a:t>Выпускникам, </a:t>
            </a:r>
            <a:r>
              <a:rPr kumimoji="1" lang="ru-RU" sz="28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успешно прошедшим ГИА, </a:t>
            </a:r>
            <a:r>
              <a:rPr kumimoji="1" lang="ru-RU" sz="2800" dirty="0">
                <a:solidFill>
                  <a:srgbClr val="000000"/>
                </a:solidFill>
                <a:latin typeface="Garamond" panose="02020404030301010803" pitchFamily="18" charset="0"/>
              </a:rPr>
              <a:t>выдается документ государственного образца</a:t>
            </a:r>
            <a:r>
              <a:rPr kumimoji="1"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- </a:t>
            </a:r>
            <a:r>
              <a:rPr kumimoji="1"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аттестат </a:t>
            </a:r>
            <a:r>
              <a:rPr kumimoji="1"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о среднем общем образовании</a:t>
            </a:r>
            <a:r>
              <a:rPr kumimoji="1" lang="ru-RU" sz="28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  <a:endParaRPr kumimoji="1" lang="ru-RU" sz="28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365760" lvl="0" indent="-256032" defTabSz="91440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defRPr/>
            </a:pPr>
            <a:r>
              <a:rPr kumimoji="1" lang="ru-RU" sz="2800" dirty="0">
                <a:solidFill>
                  <a:srgbClr val="000000"/>
                </a:solidFill>
                <a:latin typeface="Garamond" panose="02020404030301010803" pitchFamily="18" charset="0"/>
              </a:rPr>
              <a:t>В аттестат выставляются итоговые отметки по предметам, которые изучались в классах </a:t>
            </a:r>
            <a:r>
              <a:rPr kumimoji="1" lang="ru-RU" sz="28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четвёртого уровня как среднее арифметическое полугодовых и годовых отметок за 10 и 11классы.</a:t>
            </a:r>
            <a:endParaRPr kumimoji="1" lang="ru-RU" sz="28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365760" indent="-256032" defTabSz="91440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defRPr/>
            </a:pPr>
            <a:r>
              <a:rPr kumimoji="1" lang="ru-RU" sz="2800" dirty="0">
                <a:solidFill>
                  <a:srgbClr val="000000"/>
                </a:solidFill>
                <a:latin typeface="Garamond" panose="02020404030301010803" pitchFamily="18" charset="0"/>
              </a:rPr>
              <a:t>Выпускникам, имеющим </a:t>
            </a:r>
            <a:r>
              <a:rPr kumimoji="1" lang="ru-RU" sz="28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итоговые отметки </a:t>
            </a:r>
            <a:r>
              <a:rPr kumimoji="1"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"5"</a:t>
            </a:r>
            <a:r>
              <a:rPr kumimoji="1" lang="ru-RU" sz="2800" dirty="0">
                <a:solidFill>
                  <a:schemeClr val="tx1"/>
                </a:solidFill>
                <a:latin typeface="Garamond" panose="02020404030301010803" pitchFamily="18" charset="0"/>
              </a:rPr>
              <a:t>,  выдается аттестат </a:t>
            </a:r>
            <a:r>
              <a:rPr kumimoji="1" lang="ru-RU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о среднем </a:t>
            </a:r>
            <a:r>
              <a:rPr kumimoji="1" lang="ru-RU" sz="2800" dirty="0">
                <a:solidFill>
                  <a:schemeClr val="tx1"/>
                </a:solidFill>
                <a:latin typeface="Garamond" panose="02020404030301010803" pitchFamily="18" charset="0"/>
              </a:rPr>
              <a:t>общем </a:t>
            </a:r>
            <a:r>
              <a:rPr kumimoji="1" lang="ru-RU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образовании с отличием и золотая медаль «За отличные успехи в учении» в случае получения результата по русскому языку и математике (профиль) не менее 70 баллов, математике (база) – «5»</a:t>
            </a:r>
            <a:endParaRPr kumimoji="1" lang="ru-RU" sz="28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21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265" y="982132"/>
            <a:ext cx="10070333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Расписание занятий по подготовке к ЕГЭ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6265" y="2445745"/>
            <a:ext cx="10587210" cy="37567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07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Расписание занятий по подготовке к ЕГЭ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Математика ( </a:t>
            </a:r>
            <a:r>
              <a:rPr lang="ru-RU" dirty="0" err="1" smtClean="0"/>
              <a:t>Шаипова</a:t>
            </a:r>
            <a:r>
              <a:rPr lang="ru-RU" dirty="0" smtClean="0"/>
              <a:t> Татьяна Борисовна) – понедельник, 17.30</a:t>
            </a:r>
          </a:p>
          <a:p>
            <a:pPr marL="0" indent="0">
              <a:buNone/>
            </a:pPr>
            <a:r>
              <a:rPr lang="ru-RU" dirty="0" smtClean="0"/>
              <a:t>Занятие – 2 урока, 250 руб.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10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023" y="761795"/>
            <a:ext cx="11071952" cy="15627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Многопрофильный образовательно-воспитательный центр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(ул. Устиновича, 24а, каб.207, </a:t>
            </a:r>
            <a:br>
              <a:rPr lang="ru-RU" dirty="0" smtClean="0"/>
            </a:br>
            <a:r>
              <a:rPr lang="ru-RU" dirty="0" smtClean="0"/>
              <a:t>267-20-74, 296-44-88, 267-12-50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096" y="2556931"/>
            <a:ext cx="10774497" cy="3667599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Физика</a:t>
            </a:r>
            <a:r>
              <a:rPr lang="ru-RU" b="1" dirty="0" smtClean="0"/>
              <a:t> </a:t>
            </a:r>
            <a:r>
              <a:rPr lang="ru-RU" b="1" dirty="0" smtClean="0"/>
              <a:t>–</a:t>
            </a:r>
            <a:r>
              <a:rPr lang="ru-RU" b="1" dirty="0" err="1" smtClean="0"/>
              <a:t>Новошинская</a:t>
            </a:r>
            <a:r>
              <a:rPr lang="ru-RU" b="1" dirty="0" smtClean="0"/>
              <a:t> </a:t>
            </a:r>
            <a:r>
              <a:rPr lang="ru-RU" b="1" dirty="0" smtClean="0"/>
              <a:t>Л.П. </a:t>
            </a:r>
            <a:r>
              <a:rPr lang="ru-RU" dirty="0" smtClean="0"/>
              <a:t>– ст. преподаватель, кафедра физики СФУ</a:t>
            </a:r>
          </a:p>
          <a:p>
            <a:r>
              <a:rPr lang="ru-RU" b="1" u="sng" dirty="0" smtClean="0"/>
              <a:t>Инженерная графика </a:t>
            </a:r>
            <a:r>
              <a:rPr lang="ru-RU" b="1" dirty="0" smtClean="0"/>
              <a:t>– Мальцева Г.А. </a:t>
            </a:r>
            <a:r>
              <a:rPr lang="ru-RU" dirty="0" smtClean="0"/>
              <a:t>– </a:t>
            </a:r>
            <a:r>
              <a:rPr lang="ru-RU" dirty="0" err="1" smtClean="0"/>
              <a:t>к.пед.наук</a:t>
            </a:r>
            <a:r>
              <a:rPr lang="ru-RU" dirty="0" smtClean="0"/>
              <a:t>, доцент, кафедра инженерной графики </a:t>
            </a:r>
            <a:r>
              <a:rPr lang="ru-RU" dirty="0" err="1" smtClean="0"/>
              <a:t>СибГУ</a:t>
            </a:r>
            <a:r>
              <a:rPr lang="ru-RU" dirty="0" smtClean="0"/>
              <a:t> им. М.Ф. </a:t>
            </a:r>
            <a:r>
              <a:rPr lang="ru-RU" dirty="0" err="1" smtClean="0"/>
              <a:t>Решетнева</a:t>
            </a:r>
            <a:endParaRPr lang="ru-RU" dirty="0" smtClean="0"/>
          </a:p>
          <a:p>
            <a:r>
              <a:rPr lang="ru-RU" b="1" u="sng" dirty="0" smtClean="0"/>
              <a:t>История, обществознание </a:t>
            </a:r>
            <a:r>
              <a:rPr lang="ru-RU" b="1" dirty="0" smtClean="0"/>
              <a:t>– </a:t>
            </a:r>
            <a:r>
              <a:rPr lang="ru-RU" b="1" dirty="0" err="1" smtClean="0"/>
              <a:t>Павлюкевич</a:t>
            </a:r>
            <a:r>
              <a:rPr lang="ru-RU" b="1" dirty="0" smtClean="0"/>
              <a:t> Р.В. </a:t>
            </a:r>
            <a:r>
              <a:rPr lang="ru-RU" dirty="0" smtClean="0"/>
              <a:t>– </a:t>
            </a:r>
            <a:r>
              <a:rPr lang="ru-RU" dirty="0" err="1" smtClean="0"/>
              <a:t>к.ист.н</a:t>
            </a:r>
            <a:r>
              <a:rPr lang="ru-RU" dirty="0" smtClean="0"/>
              <a:t>., кафедра всемирной истории СФУ</a:t>
            </a:r>
          </a:p>
          <a:p>
            <a:r>
              <a:rPr lang="ru-RU" b="1" u="sng" dirty="0" smtClean="0"/>
              <a:t>Русский язык </a:t>
            </a:r>
            <a:r>
              <a:rPr lang="ru-RU" b="1" dirty="0" smtClean="0"/>
              <a:t>– </a:t>
            </a:r>
            <a:r>
              <a:rPr lang="ru-RU" b="1" dirty="0" smtClean="0"/>
              <a:t>Попова С.В.</a:t>
            </a:r>
            <a:r>
              <a:rPr lang="ru-RU" dirty="0"/>
              <a:t> </a:t>
            </a:r>
            <a:r>
              <a:rPr lang="ru-RU" smtClean="0"/>
              <a:t>– суббота, 16.00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52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Формы ГИА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8299" y="2380661"/>
            <a:ext cx="10532125" cy="3623531"/>
          </a:xfrm>
        </p:spPr>
        <p:txBody>
          <a:bodyPr>
            <a:normAutofit fontScale="92500" lnSpcReduction="20000"/>
          </a:bodyPr>
          <a:lstStyle/>
          <a:p>
            <a:r>
              <a:rPr lang="ru-RU" sz="2900" dirty="0" smtClean="0"/>
              <a:t>В форме единого государственного экзамена (ЕГЭ) с использованием контрольных измерительных материалов (КИМ), представляющих собой комплексы заданий стандартизированной формы – для обучающихся по образовательным программам среднего общего образования </a:t>
            </a:r>
          </a:p>
          <a:p>
            <a:r>
              <a:rPr lang="ru-RU" sz="2900" dirty="0" smtClean="0"/>
              <a:t>В форме государственного выпускного экзамена (ГВЭ) с использованием текстов, тем, заданий, билетов – для обучающихся с ограниченными возможностями здоровья, обучающихся – детей-инвалидов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28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Количество экзаменов</a:t>
            </a:r>
            <a:r>
              <a:rPr lang="ru-RU" sz="28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</a:t>
            </a:r>
            <a:r>
              <a:rPr lang="ru-RU" sz="280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/>
            </a:r>
            <a:br>
              <a:rPr lang="ru-RU" sz="280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214" y="2556931"/>
            <a:ext cx="10741446" cy="3557429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 smtClean="0"/>
              <a:t>2 предмета </a:t>
            </a:r>
            <a:r>
              <a:rPr lang="ru-RU" sz="3600" b="1" dirty="0" smtClean="0"/>
              <a:t>обязательные</a:t>
            </a:r>
            <a:r>
              <a:rPr lang="ru-RU" sz="3600" dirty="0" smtClean="0"/>
              <a:t>: </a:t>
            </a:r>
            <a:r>
              <a:rPr lang="ru-RU" sz="3600" dirty="0"/>
              <a:t>русский </a:t>
            </a:r>
            <a:r>
              <a:rPr lang="ru-RU" sz="3600" dirty="0" smtClean="0"/>
              <a:t>язык и математика (на базовом </a:t>
            </a:r>
            <a:r>
              <a:rPr lang="ru-RU" sz="3600" b="1" dirty="0" smtClean="0"/>
              <a:t>или</a:t>
            </a:r>
            <a:r>
              <a:rPr lang="ru-RU" sz="3600" dirty="0" smtClean="0"/>
              <a:t> профильном уровне)</a:t>
            </a:r>
          </a:p>
          <a:p>
            <a:r>
              <a:rPr lang="ru-RU" sz="3600" dirty="0" smtClean="0"/>
              <a:t> любое количество предметов </a:t>
            </a:r>
            <a:r>
              <a:rPr lang="ru-RU" sz="3600" b="1" dirty="0" smtClean="0"/>
              <a:t>по выбору</a:t>
            </a:r>
            <a:r>
              <a:rPr lang="ru-RU" sz="3600" dirty="0" smtClean="0"/>
              <a:t>: физика, химия, биология, литература, география, история, обществознание, иностранные языки (английский, французский, немецкий, испанский, китайский), информатика и ИКТ- на добровольной основе по своему выбору для предоставления результатов ЕГЭ при приёме на обучение по программам </a:t>
            </a:r>
            <a:r>
              <a:rPr lang="ru-RU" sz="3600" dirty="0" err="1" smtClean="0"/>
              <a:t>бакалавриата</a:t>
            </a:r>
            <a:r>
              <a:rPr lang="ru-RU" sz="3600" dirty="0" smtClean="0"/>
              <a:t> или </a:t>
            </a:r>
            <a:r>
              <a:rPr lang="ru-RU" sz="3600" dirty="0" err="1" smtClean="0"/>
              <a:t>специалитета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967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/>
              <a:t>Допуск к ГИА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921" y="2285999"/>
            <a:ext cx="10554158" cy="35794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К ГИА допускаются обучающиеся</a:t>
            </a:r>
          </a:p>
          <a:p>
            <a:r>
              <a:rPr lang="ru-RU" sz="3200" dirty="0" smtClean="0"/>
              <a:t>не имеющие академической задолженности, в полном объёме выполнившие учебный план по образовательным программам среднего общего образования, </a:t>
            </a:r>
          </a:p>
          <a:p>
            <a:r>
              <a:rPr lang="ru-RU" sz="3200" dirty="0" smtClean="0"/>
              <a:t>имеющие результат «зачёт» за итоговое сочинение (изложение) по литературе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672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Подача заявления на ГИА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713" y="2440235"/>
            <a:ext cx="11042574" cy="3993615"/>
          </a:xfrm>
        </p:spPr>
        <p:txBody>
          <a:bodyPr>
            <a:noAutofit/>
          </a:bodyPr>
          <a:lstStyle/>
          <a:p>
            <a:r>
              <a:rPr lang="ru-RU" sz="2200" dirty="0" smtClean="0"/>
              <a:t>Заявление об участии в ГИА (выбор предметов, формы ГИА, сроки) подаётся до                </a:t>
            </a:r>
            <a:r>
              <a:rPr lang="ru-RU" sz="2200" b="1" dirty="0" smtClean="0"/>
              <a:t>1 февраля </a:t>
            </a:r>
            <a:r>
              <a:rPr lang="ru-RU" sz="2200" dirty="0" smtClean="0"/>
              <a:t>включительно в образовательную организацию, в которой обучающиеся осваивают образовательные программы среднего общего образования.</a:t>
            </a:r>
          </a:p>
          <a:p>
            <a:r>
              <a:rPr lang="ru-RU" sz="2200" dirty="0" smtClean="0"/>
              <a:t>Участники ГИА с ОВЗ при подаче заявления предъявляют копию рекомендаций ПМПК.</a:t>
            </a:r>
          </a:p>
          <a:p>
            <a:r>
              <a:rPr lang="ru-RU" sz="2200" dirty="0" smtClean="0"/>
              <a:t>Участники ГИА  - дети-инвалиды </a:t>
            </a:r>
            <a:r>
              <a:rPr lang="ru-RU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при подаче заявления предъявляют </a:t>
            </a:r>
            <a:r>
              <a:rPr lang="ru-RU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оригинал или заверенную копию справки, подтверждающей факт установления инвалидности.</a:t>
            </a:r>
          </a:p>
          <a:p>
            <a:r>
              <a:rPr lang="ru-RU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Участники ГИА вправе изменить перечень указанных в заявлении экзаменов или их форму и сроки ГИА только при наличии </a:t>
            </a:r>
            <a:r>
              <a:rPr lang="ru-RU" sz="2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уважительных причин </a:t>
            </a:r>
            <a:r>
              <a:rPr lang="ru-RU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(болезни или иных обстоятельств), </a:t>
            </a:r>
            <a:r>
              <a:rPr lang="ru-RU" sz="2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подтверждённых документально</a:t>
            </a:r>
            <a:r>
              <a:rPr lang="ru-RU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но не позднее чем за 2 недели до начала экзамена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88356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995" y="982132"/>
            <a:ext cx="10752462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Итоговое сочинение (изложение)</a:t>
            </a:r>
            <a:br>
              <a:rPr lang="ru-RU" b="1" dirty="0" smtClean="0"/>
            </a:br>
            <a:r>
              <a:rPr lang="ru-RU" b="1" dirty="0" smtClean="0"/>
              <a:t> по литературе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1348" y="2556932"/>
            <a:ext cx="10521109" cy="3318936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Проводится во 1-ю среду декабря по темам, сформированным по часовым поясам </a:t>
            </a:r>
            <a:r>
              <a:rPr lang="ru-RU" sz="2800" dirty="0" err="1" smtClean="0"/>
              <a:t>Рособрнадзором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Подача заявления для участия в итоговом сочинении (изложении) не позднее чем за 2 недели до начала итогового сочинения.</a:t>
            </a:r>
          </a:p>
          <a:p>
            <a:r>
              <a:rPr lang="ru-RU" sz="2800" dirty="0" smtClean="0"/>
              <a:t>Проводится в образовательной </a:t>
            </a:r>
            <a:r>
              <a:rPr lang="ru-RU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организации, </a:t>
            </a: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в которой обучающиеся осваивают образовательные программы </a:t>
            </a:r>
            <a:r>
              <a:rPr lang="ru-RU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среднего </a:t>
            </a: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общего </a:t>
            </a:r>
            <a:r>
              <a:rPr lang="ru-RU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0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Итоговое сочинение </a:t>
            </a:r>
            <a:r>
              <a:rPr lang="ru-RU" sz="40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по литературе (направления)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012" y="2556931"/>
            <a:ext cx="10840598" cy="364556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Забвению </a:t>
            </a: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подлежит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(исторические события, общественные явления, произведения искусства, память о которых не имеет срока давности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(человек среди людей; проблема конфликта, понимания, что значит «быть собой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algn="just"/>
            <a:r>
              <a:rPr lang="ru-RU" sz="2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прошлым и будущим: портрет моего поколения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(культурные запросы, литературные пристрастия, жизненные оценки, отношения с семьей и обществом); </a:t>
            </a:r>
            <a:endParaRPr lang="ru-RU" sz="2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(тема изменений, открытий, вызовов, стоящих перед человеком и человечеством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 </a:t>
            </a: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собой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(внутреннее пространство человека и словесные способы его исследования – вопросы, которые человек задает себе; внутренние переживания; тема совести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953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1219</TotalTime>
  <Words>2192</Words>
  <Application>Microsoft Office PowerPoint</Application>
  <PresentationFormat>Широкоэкранный</PresentationFormat>
  <Paragraphs>167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Calibri</vt:lpstr>
      <vt:lpstr>Cambria</vt:lpstr>
      <vt:lpstr>Garamond</vt:lpstr>
      <vt:lpstr>GraphikCy</vt:lpstr>
      <vt:lpstr>Oswald</vt:lpstr>
      <vt:lpstr>Times New Roman</vt:lpstr>
      <vt:lpstr>Натуральные материалы</vt:lpstr>
      <vt:lpstr>ГОСУДАРСТВЕННАЯ ИТОГОВАЯ АТТЕСТАЦИЯ (ГИА)</vt:lpstr>
      <vt:lpstr>Нормативная правовая база</vt:lpstr>
      <vt:lpstr>ГИА, завершающая освоение основных образовательных программ среднего общего образования, является обязательной.</vt:lpstr>
      <vt:lpstr>Формы ГИА</vt:lpstr>
      <vt:lpstr>Количество экзаменов  </vt:lpstr>
      <vt:lpstr>Допуск к ГИА </vt:lpstr>
      <vt:lpstr>Подача заявления на ГИА</vt:lpstr>
      <vt:lpstr>Итоговое сочинение (изложение)  по литературе</vt:lpstr>
      <vt:lpstr>Итоговое сочинение по литературе (направления)</vt:lpstr>
      <vt:lpstr>Итоговое изложение вправе писать</vt:lpstr>
      <vt:lpstr>Итоговое сочинение (изложение)  по литературе</vt:lpstr>
      <vt:lpstr>Итоговое сочинение (изложение)  по литературе</vt:lpstr>
      <vt:lpstr>ЗАПРЕЩЕНО иметь при себе на итоговом сочинении (изложении)</vt:lpstr>
      <vt:lpstr>Итоговое сочинение (изложение)  по литературе</vt:lpstr>
      <vt:lpstr>Повторный допуск  к итоговому сочинению (изложению)</vt:lpstr>
      <vt:lpstr>ГИА проводится в досрочный, основной и дополнительный периоды</vt:lpstr>
      <vt:lpstr>Расписание ЕГЭ (проект)</vt:lpstr>
      <vt:lpstr>Резервные сроки</vt:lpstr>
      <vt:lpstr>Резервные сроки</vt:lpstr>
      <vt:lpstr>Проведение экзамена</vt:lpstr>
      <vt:lpstr>Проведение экзамена</vt:lpstr>
      <vt:lpstr>Проведение экзамена</vt:lpstr>
      <vt:lpstr>Проведение экзамена</vt:lpstr>
      <vt:lpstr>На ЕГЭ разрешено</vt:lpstr>
      <vt:lpstr>Проведение экзамена</vt:lpstr>
      <vt:lpstr>ЗАПРЕЩЕНО</vt:lpstr>
      <vt:lpstr>Продолжительность экзаменов</vt:lpstr>
      <vt:lpstr>Проверка работ</vt:lpstr>
      <vt:lpstr>Ознакомление с результатами</vt:lpstr>
      <vt:lpstr>Результаты ГИА</vt:lpstr>
      <vt:lpstr>Минимальное количество баллов  (Приказ Рособрнадзора № 876 от 26.06.2019)</vt:lpstr>
      <vt:lpstr>Презентация PowerPoint</vt:lpstr>
      <vt:lpstr>Апелляция  о нарушении Порядка проведения ГИА</vt:lpstr>
      <vt:lpstr>Апелляция  о несогласии с выставленными баллами</vt:lpstr>
      <vt:lpstr>Окончание школы</vt:lpstr>
      <vt:lpstr>Расписание занятий по подготовке к ЕГЭ</vt:lpstr>
      <vt:lpstr>Расписание занятий по подготовке к ЕГЭ</vt:lpstr>
      <vt:lpstr>Многопрофильный образовательно-воспитательный центр  (ул. Устиновича, 24а, каб.207,  267-20-74, 296-44-88, 267-12-50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ИТОГОВАЯ АТТЕСТАЦИЯ</dc:title>
  <dc:creator>Оксана Васильевна Афонина</dc:creator>
  <cp:lastModifiedBy>Оксана Васильевна Афонина</cp:lastModifiedBy>
  <cp:revision>78</cp:revision>
  <dcterms:created xsi:type="dcterms:W3CDTF">2018-12-17T03:03:16Z</dcterms:created>
  <dcterms:modified xsi:type="dcterms:W3CDTF">2020-10-20T00:18:05Z</dcterms:modified>
</cp:coreProperties>
</file>