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84" r:id="rId11"/>
    <p:sldId id="265" r:id="rId12"/>
    <p:sldId id="290" r:id="rId13"/>
    <p:sldId id="266" r:id="rId14"/>
    <p:sldId id="267" r:id="rId15"/>
    <p:sldId id="268" r:id="rId16"/>
    <p:sldId id="29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2" r:id="rId25"/>
    <p:sldId id="293" r:id="rId26"/>
    <p:sldId id="276" r:id="rId27"/>
    <p:sldId id="277" r:id="rId28"/>
    <p:sldId id="278" r:id="rId29"/>
    <p:sldId id="279" r:id="rId30"/>
    <p:sldId id="280" r:id="rId31"/>
    <p:sldId id="294" r:id="rId32"/>
    <p:sldId id="286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9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4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4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36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0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4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9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5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4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DEAD4F-1505-4D6A-843E-7824FA7687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k.cross-edu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ge.edu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70283"/>
            <a:ext cx="6815669" cy="1515533"/>
          </a:xfrm>
        </p:spPr>
        <p:txBody>
          <a:bodyPr/>
          <a:lstStyle/>
          <a:p>
            <a:r>
              <a:rPr lang="ru-RU" sz="4400" b="1" dirty="0" smtClean="0"/>
              <a:t>ГОСУДАРСТВЕННАЯ ИТОГОВАЯ АТТЕСТАЦИЯ (ГИА)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в 9 классе</a:t>
            </a:r>
          </a:p>
          <a:p>
            <a:r>
              <a:rPr lang="ru-RU" sz="4800" dirty="0" smtClean="0"/>
              <a:t>(</a:t>
            </a:r>
            <a:r>
              <a:rPr lang="ru-RU" sz="4800" dirty="0" smtClean="0"/>
              <a:t>2023-2024 </a:t>
            </a:r>
            <a:r>
              <a:rPr lang="ru-RU" sz="4800" dirty="0" smtClean="0"/>
              <a:t>учебный год)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25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75246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собеседование по русскому языку</a:t>
            </a:r>
            <a:br>
              <a:rPr lang="ru-RU" b="1" dirty="0" smtClean="0"/>
            </a:br>
            <a:r>
              <a:rPr lang="ru-RU" b="1" dirty="0" smtClean="0"/>
              <a:t>(мах – 20 баллов, «зачёт» – не менее 10 баллов)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48" y="2556932"/>
            <a:ext cx="10521109" cy="3318936"/>
          </a:xfrm>
        </p:spPr>
        <p:txBody>
          <a:bodyPr>
            <a:normAutofit/>
          </a:bodyPr>
          <a:lstStyle/>
          <a:p>
            <a:r>
              <a:rPr lang="ru-RU" dirty="0" smtClean="0"/>
              <a:t>Выразительное чтение текста</a:t>
            </a:r>
          </a:p>
          <a:p>
            <a:r>
              <a:rPr lang="ru-RU" dirty="0" smtClean="0"/>
              <a:t>Подробный пересказ прочитанного текста, включение в пересказ цитаты</a:t>
            </a:r>
          </a:p>
          <a:p>
            <a:r>
              <a:rPr lang="ru-RU" dirty="0" smtClean="0"/>
              <a:t>Монолог по выбранной теме (описание, повествование, рассуждение)</a:t>
            </a:r>
          </a:p>
          <a:p>
            <a:r>
              <a:rPr lang="ru-RU" dirty="0" smtClean="0"/>
              <a:t>Диалог с учителем-собеседником по выбранной теме (ответы на вопросы)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0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собеседование по русскому языку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556932"/>
            <a:ext cx="10183258" cy="33189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лиц с ОВЗ, предоставивших заключение ПМПК с рекомендациями создания </a:t>
            </a:r>
            <a:r>
              <a:rPr lang="ru-RU" sz="3200" dirty="0" err="1" smtClean="0"/>
              <a:t>спецусловий</a:t>
            </a:r>
            <a:r>
              <a:rPr lang="ru-RU" sz="3200" dirty="0" smtClean="0"/>
              <a:t> (обязательное перечисление таковых), продолжительность итогового собеседования увеличивается на 30 минут.</a:t>
            </a:r>
          </a:p>
          <a:p>
            <a:r>
              <a:rPr lang="ru-RU" sz="3200" dirty="0" smtClean="0"/>
              <a:t>Результат итогового собеседования – «зачёт» или «незачёт»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36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60" y="949081"/>
            <a:ext cx="10272309" cy="13038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Во время проведения итогового собеседования ЗАПРЕЩАЕТСЯ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83992A"/>
              </a:buClr>
            </a:pP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иметь при себе средства связи, фото-, аудио-, видеоаппаратуру, справочные материалы, письменные заметки и иные средства хранения и передачи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информации</a:t>
            </a:r>
          </a:p>
          <a:p>
            <a:pPr lvl="0">
              <a:buClr>
                <a:srgbClr val="83992A"/>
              </a:buClr>
            </a:pP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Участники итогового собеседования, нарушившие указанные требования, удаляются с итогового собеседования</a:t>
            </a:r>
            <a:endParaRPr lang="ru-RU" sz="3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5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82132"/>
            <a:ext cx="10862631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Повторный допуск </a:t>
            </a:r>
            <a:br>
              <a:rPr lang="ru-RU" b="1" dirty="0" smtClean="0"/>
            </a:br>
            <a:r>
              <a:rPr lang="ru-RU" b="1" dirty="0" smtClean="0"/>
              <a:t>к итоговому собеседованию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84" y="2285999"/>
            <a:ext cx="1063127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Дополнительные сроки: 2-я рабочая среда марта, </a:t>
            </a:r>
            <a:r>
              <a:rPr lang="ru-RU" sz="2800" dirty="0" smtClean="0"/>
              <a:t>3-й понедельник апреля</a:t>
            </a:r>
            <a:endParaRPr lang="ru-RU" sz="2800" dirty="0"/>
          </a:p>
          <a:p>
            <a:r>
              <a:rPr lang="ru-RU" dirty="0" smtClean="0"/>
              <a:t>Получившие «незачёт» в </a:t>
            </a:r>
            <a:r>
              <a:rPr lang="ru-RU" dirty="0" smtClean="0"/>
              <a:t>феврале</a:t>
            </a:r>
          </a:p>
          <a:p>
            <a:r>
              <a:rPr lang="ru-RU" dirty="0" smtClean="0"/>
              <a:t>Удалённые за нарушение требований</a:t>
            </a:r>
            <a:endParaRPr lang="ru-RU" dirty="0" smtClean="0"/>
          </a:p>
          <a:p>
            <a:r>
              <a:rPr lang="ru-RU" dirty="0" smtClean="0"/>
              <a:t>Не явившиеся по уважительным причинам (болезнь или иные обстоятельства), подтверждённым документально</a:t>
            </a:r>
          </a:p>
          <a:p>
            <a:r>
              <a:rPr lang="ru-RU" dirty="0" smtClean="0"/>
              <a:t>Не завершившие итоговое собеседование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уважительным причинам (болезнь или иные обстоятельства),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подтверждённым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документально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42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851615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ГИА проводится в досрочный, основной и дополнительный периоды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285999"/>
            <a:ext cx="10708396" cy="3883447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Для участников ГИА, не имеющих возможности по уважительным причинам, подтверждённым документально, пройти ГИА в основной период, проводится в </a:t>
            </a:r>
            <a:r>
              <a:rPr lang="ru-RU" sz="2600" b="1" u="sng" dirty="0" smtClean="0"/>
              <a:t>досрочный период</a:t>
            </a:r>
            <a:r>
              <a:rPr lang="ru-RU" sz="2600" b="1" u="sng" dirty="0"/>
              <a:t> </a:t>
            </a:r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(апрель-май)</a:t>
            </a: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ru-RU" sz="2600" b="1" u="sng" dirty="0" smtClean="0"/>
              <a:t>Основной период </a:t>
            </a:r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(май-июнь)</a:t>
            </a:r>
            <a:endParaRPr lang="ru-RU" sz="2600" dirty="0" smtClean="0"/>
          </a:p>
          <a:p>
            <a:r>
              <a:rPr lang="ru-RU" sz="2600" b="1" u="sng" dirty="0" smtClean="0"/>
              <a:t>Дополнительный период </a:t>
            </a:r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(сентябрь)</a:t>
            </a:r>
            <a:r>
              <a:rPr lang="ru-RU" sz="2600" dirty="0" smtClean="0"/>
              <a:t> </a:t>
            </a:r>
            <a:r>
              <a:rPr lang="ru-RU" sz="2600" dirty="0"/>
              <a:t>по соответствующим учебным </a:t>
            </a:r>
            <a:r>
              <a:rPr lang="ru-RU" sz="2600" dirty="0" smtClean="0"/>
              <a:t>предметам для тех кто не прошёл ГИА, получил более двух двоек в основной период, получил повторно неудовлетворительный результат по одному или двум предметам в резервные сроки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51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Резервные </a:t>
            </a:r>
            <a:r>
              <a:rPr lang="ru-RU" b="1" dirty="0" smtClean="0"/>
              <a:t>сроки предполагаются в каждом периоде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30" y="2556931"/>
            <a:ext cx="10653311" cy="362353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Совпадают сроки </a:t>
            </a:r>
            <a:r>
              <a:rPr lang="ru-RU" sz="2800" dirty="0"/>
              <a:t>проведения экзаменов по отдельным </a:t>
            </a:r>
            <a:r>
              <a:rPr lang="ru-RU" sz="2800" dirty="0" smtClean="0"/>
              <a:t>предметам</a:t>
            </a:r>
          </a:p>
          <a:p>
            <a:r>
              <a:rPr lang="ru-RU" sz="2800" dirty="0" smtClean="0"/>
              <a:t>Получили неудовлетворительные результаты не более чем по двум учебным предметам (кроме участников ГИА, проходящих ГИА только по обязательным учебным предметам)</a:t>
            </a:r>
          </a:p>
          <a:p>
            <a:r>
              <a:rPr lang="ru-RU" sz="2800" dirty="0" smtClean="0"/>
              <a:t>Не явились на экзамены по уважительным причинам (болезнь или иные обстоятельства), подтверждённым документально</a:t>
            </a:r>
          </a:p>
          <a:p>
            <a:pPr lvl="0">
              <a:buClr>
                <a:srgbClr val="83992A"/>
              </a:buClr>
            </a:pPr>
            <a:r>
              <a:rPr lang="ru-RU" sz="2800" dirty="0" smtClean="0"/>
              <a:t>Не завершили работу по уважительным причинам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(болезнь или иные обстоятельства), подтверждённым документально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Продолжительность экзаменов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202124"/>
                </a:solidFill>
                <a:latin typeface="Google Sans"/>
              </a:rPr>
              <a:t>математика (П), физика, литература, информатика и ИКТ, обществознание, история - 3 часа 55 минут; </a:t>
            </a:r>
            <a:endParaRPr lang="ru-RU" dirty="0" smtClean="0">
              <a:solidFill>
                <a:srgbClr val="202124"/>
              </a:solidFill>
              <a:latin typeface="Google Sans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Google Sans"/>
              </a:rPr>
              <a:t>русский 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язык, химия - 3 часа 30 минут; </a:t>
            </a:r>
            <a:endParaRPr lang="ru-RU" dirty="0" smtClean="0">
              <a:solidFill>
                <a:srgbClr val="202124"/>
              </a:solidFill>
              <a:latin typeface="Google Sans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Google Sans"/>
              </a:rPr>
              <a:t>математика 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(Б), биология, география, иностранные языки (кроме раздела "Говорение") - 3 часа; </a:t>
            </a:r>
            <a:endParaRPr lang="ru-RU" dirty="0" smtClean="0">
              <a:solidFill>
                <a:srgbClr val="202124"/>
              </a:solidFill>
              <a:latin typeface="Google Sans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Google Sans"/>
              </a:rPr>
              <a:t>иностранные 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языки (раздел "Говорение") - 15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7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78" y="2285999"/>
            <a:ext cx="10609243" cy="3678615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Начало экзамена – 10.00. В случае опоздания участник ГИА допускается в ППЭ, время экзамена не продлевается, инструктаж не проводится.</a:t>
            </a:r>
          </a:p>
          <a:p>
            <a:r>
              <a:rPr lang="ru-RU" sz="1800" dirty="0" smtClean="0"/>
              <a:t>В ППЭ участники ГИА прибывают заблаговременно.</a:t>
            </a:r>
            <a:endParaRPr lang="ru-RU" sz="1800" dirty="0" smtClean="0"/>
          </a:p>
          <a:p>
            <a:r>
              <a:rPr lang="ru-RU" sz="1800" dirty="0" smtClean="0"/>
              <a:t>При </a:t>
            </a:r>
            <a:r>
              <a:rPr lang="ru-RU" sz="1800" dirty="0" smtClean="0"/>
              <a:t>входе в ППЭ осуществляются проверка наличия </a:t>
            </a:r>
            <a:r>
              <a:rPr lang="ru-RU" sz="1800" b="1" dirty="0" smtClean="0"/>
              <a:t>документов, удостоверяющих личность,</a:t>
            </a:r>
            <a:r>
              <a:rPr lang="ru-RU" sz="1800" dirty="0" smtClean="0"/>
              <a:t> установление соответствия личности представленным документам, проверка наличия указанных лиц в списках распределения в данный ППЭ</a:t>
            </a:r>
          </a:p>
          <a:p>
            <a:r>
              <a:rPr lang="ru-RU" sz="1800" dirty="0" smtClean="0"/>
              <a:t>В случае отсутствия у участника ГИА документа, удостоверяющего личность, при наличии его в списках распределения в данный ППЭ, он допускается в ППЭ после подтверждения его личности сопровождающим</a:t>
            </a:r>
          </a:p>
          <a:p>
            <a:r>
              <a:rPr lang="ru-RU" sz="1800" dirty="0" smtClean="0"/>
              <a:t>По решению органа исполнительной власти оборудуются стационарными или переносными металлоискателями, средствами видеонаблюдения, средствами подавления сигналов подвижной связи</a:t>
            </a:r>
          </a:p>
          <a:p>
            <a:r>
              <a:rPr lang="ru-RU" sz="1800" dirty="0" smtClean="0"/>
              <a:t>Для каждого участника организуется отдельное рабочее место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892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368627"/>
            <a:ext cx="10675344" cy="38228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начала экзаменов РЦОИ организует распределение участников ГИА и организаторов по аудиториям</a:t>
            </a:r>
          </a:p>
          <a:p>
            <a:r>
              <a:rPr lang="ru-RU" dirty="0" smtClean="0"/>
              <a:t>Участники ГИА рассаживаются за рабочие места в соответствии с проведенным распределением. Изменение рабочего места не допускается.</a:t>
            </a:r>
          </a:p>
          <a:p>
            <a:r>
              <a:rPr lang="ru-RU" dirty="0" smtClean="0"/>
              <a:t>До начала экзамена организаторы проводят инструктаж, в том числе информируют участников ГИА о порядке проведения экзамена, </a:t>
            </a:r>
            <a:r>
              <a:rPr lang="ru-RU" dirty="0" smtClean="0"/>
              <a:t>об основаниях для удаления с экзамена, процедуре досрочного завершения экзамена, правилах </a:t>
            </a:r>
            <a:r>
              <a:rPr lang="ru-RU" dirty="0" smtClean="0"/>
              <a:t>оформления экзаменационной работы, продолжительности экзамена, порядке </a:t>
            </a:r>
            <a:r>
              <a:rPr lang="ru-RU" dirty="0" smtClean="0"/>
              <a:t>и сроках подачи </a:t>
            </a:r>
            <a:r>
              <a:rPr lang="ru-RU" dirty="0" smtClean="0"/>
              <a:t>апелляций о нарушении </a:t>
            </a:r>
            <a:r>
              <a:rPr lang="ru-RU" dirty="0" smtClean="0"/>
              <a:t>Порядка, </a:t>
            </a:r>
            <a:r>
              <a:rPr lang="ru-RU" dirty="0" smtClean="0"/>
              <a:t>о несогласии с выставленными баллами, а также о времени и месте ознакомления с результатами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Во </a:t>
            </a:r>
            <a:r>
              <a:rPr lang="ru-RU" sz="4000" dirty="0" smtClean="0"/>
              <a:t>время экзамена участники ГИА соблюдают требования организаторов, выполняют работу самостоятельно, без помощи посторонних </a:t>
            </a:r>
            <a:r>
              <a:rPr lang="ru-RU" sz="4000" dirty="0" smtClean="0"/>
              <a:t>лиц</a:t>
            </a:r>
          </a:p>
          <a:p>
            <a:r>
              <a:rPr lang="ru-RU" sz="4000" dirty="0" smtClean="0"/>
              <a:t>Записи на КИМ и черновиках не обрабатываются и не проверяются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7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Нормативная правовая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406" y="2445745"/>
            <a:ext cx="11391440" cy="3811836"/>
          </a:xfrm>
        </p:spPr>
        <p:txBody>
          <a:bodyPr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Ст. 59 Федерального закона «Об образовании в Российской Федерации» от 29.12.2012 № 273-ФЗ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Порядок проведения ГИА по образовательным программам основного общего образования (приказ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Минпросвещения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Рособрнадзора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№ 232/551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04.04.2023,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зарегистрирован в Минюсте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12.05.2023 г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Правила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формирования и ведения ФИС ГИА и приема и РИС ГИА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утв. Постановлением Правительства Российской Федерации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31.08.2013 № 755)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Порядок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аккредитации общественных наблюдателей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утв. Приказом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Минобрнауки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России от 28.06.2013 № 491) 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1" y="2556932"/>
            <a:ext cx="10609244" cy="3535396"/>
          </a:xfrm>
        </p:spPr>
        <p:txBody>
          <a:bodyPr>
            <a:normAutofit fontScale="85000" lnSpcReduction="20000"/>
          </a:bodyPr>
          <a:lstStyle/>
          <a:p>
            <a:pPr marL="109728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Во время экзамена на рабочем месте участника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ГИА,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помимо экзаменационных материалов, могут находиться только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Ручка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гелевая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или капиллярная с чернилами чёрного цвета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Документ, удостоверяющий личность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Средства, разрешённые для использования на экзамене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Лекарства и питание (при необходимости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)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Специальные технические средства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(при необходимости)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Листы бумаги для черновиков, выданные в ППЭ</a:t>
            </a:r>
          </a:p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Иные личные вещи участники ГИА оставляют в специально отведённом месте для хранения личных вещей</a:t>
            </a:r>
            <a:endParaRPr lang="ru-RU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>
                  <a:noFill/>
                </a:ln>
                <a:solidFill>
                  <a:schemeClr val="tx1"/>
                </a:solidFill>
                <a:latin typeface="Garamond" panose="02020404030301010803" pitchFamily="18" charset="0"/>
              </a:rPr>
              <a:t>Разрешено пользоваться на экзамене:</a:t>
            </a:r>
            <a:endParaRPr lang="ru-RU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344" y="2021594"/>
            <a:ext cx="10653311" cy="3927513"/>
          </a:xfrm>
        </p:spPr>
        <p:txBody>
          <a:bodyPr>
            <a:noAutofit/>
          </a:bodyPr>
          <a:lstStyle/>
          <a:p>
            <a:pPr marL="365760" lvl="0" indent="-256032" defTabSz="9144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1800" dirty="0">
                <a:solidFill>
                  <a:prstClr val="black"/>
                </a:solidFill>
              </a:rPr>
              <a:t>по </a:t>
            </a:r>
            <a:r>
              <a:rPr lang="ru-RU" sz="1800" b="1" dirty="0">
                <a:solidFill>
                  <a:prstClr val="black"/>
                </a:solidFill>
              </a:rPr>
              <a:t>русскому языку </a:t>
            </a:r>
            <a:r>
              <a:rPr lang="ru-RU" sz="1800" dirty="0">
                <a:solidFill>
                  <a:prstClr val="black"/>
                </a:solidFill>
              </a:rPr>
              <a:t>- орфографический словарь;</a:t>
            </a:r>
          </a:p>
          <a:p>
            <a:pPr marL="365760" lvl="0" indent="-256032" defTabSz="9144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1800" dirty="0">
                <a:solidFill>
                  <a:prstClr val="black"/>
                </a:solidFill>
              </a:rPr>
              <a:t>▪ по </a:t>
            </a:r>
            <a:r>
              <a:rPr lang="ru-RU" sz="1800" b="1" dirty="0">
                <a:solidFill>
                  <a:prstClr val="black"/>
                </a:solidFill>
              </a:rPr>
              <a:t>математике </a:t>
            </a:r>
            <a:r>
              <a:rPr lang="ru-RU" sz="1800" dirty="0">
                <a:solidFill>
                  <a:prstClr val="black"/>
                </a:solidFill>
              </a:rPr>
              <a:t>- таблицы квадратов двузначных чисел, формулы корней квадратного уравнения, формулу разложения на множители квадратного трехчлена, формулы n-</a:t>
            </a:r>
            <a:r>
              <a:rPr lang="ru-RU" sz="1800" dirty="0" err="1">
                <a:solidFill>
                  <a:prstClr val="black"/>
                </a:solidFill>
              </a:rPr>
              <a:t>го</a:t>
            </a:r>
            <a:r>
              <a:rPr lang="ru-RU" sz="1800" dirty="0">
                <a:solidFill>
                  <a:prstClr val="black"/>
                </a:solidFill>
              </a:rPr>
              <a:t> члена и суммы n первых членов арифметической и геометрической прогрессий, основные формулы из курса геометрии, линейку;</a:t>
            </a:r>
          </a:p>
          <a:p>
            <a:pPr marL="365760" lvl="0" indent="-256032" defTabSz="9144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1800" dirty="0">
                <a:solidFill>
                  <a:prstClr val="black"/>
                </a:solidFill>
              </a:rPr>
              <a:t>▪ по </a:t>
            </a:r>
            <a:r>
              <a:rPr lang="ru-RU" sz="1800" b="1" dirty="0">
                <a:solidFill>
                  <a:prstClr val="black"/>
                </a:solidFill>
              </a:rPr>
              <a:t>химии </a:t>
            </a:r>
            <a:r>
              <a:rPr lang="ru-RU" sz="1800" dirty="0">
                <a:solidFill>
                  <a:prstClr val="black"/>
                </a:solidFill>
              </a:rPr>
              <a:t>- периодическую систему химических элементов Д.И. Менделеева; таблицу растворимости солей, кислот и оснований в воде; электрохимический ряд напряжений металлов; непрограммируемый калькулятор (обеспечивает выполнение арифметических вычислений, вычисление тригонометрических функций, не осуществляет функции средства связи, хранилища базы данных и не имеют доступ к сетям передачи данных);</a:t>
            </a:r>
          </a:p>
          <a:p>
            <a:pPr marL="365760" lvl="0" indent="-256032" defTabSz="9144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1800" dirty="0">
                <a:solidFill>
                  <a:prstClr val="black"/>
                </a:solidFill>
              </a:rPr>
              <a:t>▪ по </a:t>
            </a:r>
            <a:r>
              <a:rPr lang="ru-RU" sz="1800" b="1" dirty="0">
                <a:solidFill>
                  <a:prstClr val="black"/>
                </a:solidFill>
              </a:rPr>
              <a:t>физике </a:t>
            </a:r>
            <a:r>
              <a:rPr lang="ru-RU" sz="1800" dirty="0">
                <a:solidFill>
                  <a:prstClr val="black"/>
                </a:solidFill>
              </a:rPr>
              <a:t>- непрограммируемый калькулятор (на каждого ученика) и экспериментальное оборудование;</a:t>
            </a:r>
          </a:p>
          <a:p>
            <a:pPr marL="365760" lvl="0" indent="-256032" defTabSz="91440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1800" dirty="0">
                <a:solidFill>
                  <a:prstClr val="black"/>
                </a:solidFill>
              </a:rPr>
              <a:t>▪ по </a:t>
            </a:r>
            <a:r>
              <a:rPr lang="ru-RU" sz="1800" b="1" dirty="0">
                <a:solidFill>
                  <a:prstClr val="black"/>
                </a:solidFill>
              </a:rPr>
              <a:t>географии </a:t>
            </a:r>
            <a:r>
              <a:rPr lang="ru-RU" sz="1800" dirty="0">
                <a:solidFill>
                  <a:prstClr val="black"/>
                </a:solidFill>
              </a:rPr>
              <a:t>- линейку, непрограммируемый калькулятор и географические атласы для 7, 8 и 9 классов (любого издательства)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33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282" y="2556932"/>
            <a:ext cx="1055415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Во время экзамена участники ГИА не должны общаться друг с другом, не могут свободно перемещаться по аудитории и ППЭ. Могут выходить из аудитории и перемещаться в сопровождении одного из организаторов. При выходе из аудитории участники ГИА оставляют экзаменационные материалы и листы бумаги для черновиков на рабочем столе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8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ЗАПРЕЩЕНО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285999"/>
            <a:ext cx="10620260" cy="3916497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Выполнять экзаменационную работу несамостоятельно, в том числе с помощью посторонних лиц, общаться с другими участниками ГИА, иметь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при себе средства связи,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фото-, аудио-,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видеоаппаратуру,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электронно-вычислительную технику, справочные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материалы, письменные заметки и иные средства хранения и передачи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информации, выносить из аудиторий и ППЭ черновики, ЭМ, фотографировать ЭМ, черновики</a:t>
            </a:r>
            <a:endParaRPr lang="ru-RU" sz="32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>
              <a:buClr>
                <a:srgbClr val="83992A"/>
              </a:buClr>
            </a:pP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Лица, допустившие нарушение Порядка , удаляются с экзамена и лишаются права пересдачи в резервные дни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Досрочное завершение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282" y="2556932"/>
            <a:ext cx="1055415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по состоянию здоровья досрочно покинуть ППЭ: обращение в медкабинет, член ГЭК составляет акт</a:t>
            </a:r>
          </a:p>
          <a:p>
            <a:pPr marL="0" indent="0">
              <a:buNone/>
            </a:pPr>
            <a:r>
              <a:rPr lang="ru-RU" sz="3200" dirty="0" smtClean="0"/>
              <a:t>Пересдача в резервные сроки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51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451" y="2171342"/>
            <a:ext cx="1055415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За 30 и 5 минут до окончания экзамена организаторы сообщают о скором завершении экзамена и напоминают о необходимости перенести ответы из черновиков и КИМ в бланки записи ответов</a:t>
            </a:r>
          </a:p>
          <a:p>
            <a:pPr marL="0" indent="0">
              <a:buNone/>
            </a:pPr>
            <a:r>
              <a:rPr lang="ru-RU" sz="3200" dirty="0" smtClean="0"/>
              <a:t>Участники, досрочно завершившие выполнение экзаменационной работы, сдают ЭМ и черновики организаторам и покидают ППЭ, не дожидаясь окончания экзамена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62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Проверка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642294" cy="3579463"/>
          </a:xfrm>
        </p:spPr>
        <p:txBody>
          <a:bodyPr>
            <a:normAutofit lnSpcReduction="10000"/>
          </a:bodyPr>
          <a:lstStyle/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Работы проверяет Краевая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предметная комиссия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Работы проверяются двумя экспертами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 случае расхождения в баллах, выставленных двумя экспертами, назначается третья проверка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Возможна межрегиональная перекрёстная проверка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Обработка и проверка экзаменационных работ занимает не более 10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календарных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дней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Первичные баллы переводятся в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пятибалльную оценку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Ознакомление с результатами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2" y="2556932"/>
            <a:ext cx="10763480" cy="33189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Ознакомление с результатами ГИА по учебному предмету осуществляется в течение одного рабочего дня со дня их передачи в образовательном учреждении, которое допустила обучающегося к ГИА.</a:t>
            </a:r>
          </a:p>
          <a:p>
            <a:r>
              <a:rPr lang="ru-RU" sz="3200" dirty="0" smtClean="0"/>
              <a:t>График проверки работ, утверждения результатов, подачи апелляции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0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82132"/>
            <a:ext cx="1084059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Апелляция </a:t>
            </a:r>
            <a:br>
              <a:rPr lang="ru-RU" b="1" dirty="0" smtClean="0"/>
            </a:br>
            <a:r>
              <a:rPr lang="ru-RU" b="1" dirty="0" smtClean="0"/>
              <a:t>о нарушении Порядка проведения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2" y="2556932"/>
            <a:ext cx="10598226" cy="331893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подаётся</a:t>
            </a:r>
            <a:r>
              <a:rPr lang="ru-RU" sz="3200" b="1" dirty="0" smtClean="0"/>
              <a:t> </a:t>
            </a:r>
            <a:r>
              <a:rPr lang="ru-RU" sz="3200" dirty="0" smtClean="0"/>
              <a:t>в день проведения экзамена по соответствующему предмету члену ГЭК, не покидая ППЭ </a:t>
            </a:r>
          </a:p>
          <a:p>
            <a:r>
              <a:rPr lang="ru-RU" sz="3200" dirty="0" smtClean="0"/>
              <a:t>производится проверка изложенных фактов</a:t>
            </a:r>
          </a:p>
          <a:p>
            <a:r>
              <a:rPr lang="ru-RU" sz="3200" dirty="0" smtClean="0"/>
              <a:t>оформляется в виде заключения и передаётся в конфликтную комиссию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ри удовлетворении результата – возможность сдать экзамен в резервный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3940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96" y="982132"/>
            <a:ext cx="1086263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Апелляция </a:t>
            </a:r>
            <a:b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 несогласии с выставленными баллами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285999"/>
            <a:ext cx="10598227" cy="390548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течение двух рабочих дней, следующих за официальным днём объявления результатов ГИА по соответствующему предмету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образовательную организацию, в которой они были допущены к ГИА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руководитель образовательной организации передаёт апелляцию в конфликтную комиссию в течение рабочего дня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течение четырёх рабочих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дней конфликтная комиссия назначает сроки рассмотрения апелляции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апелляция рассматривается в присутствии ученика или ученика и его законного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представителя с использованием информационно-коммуникативных технологий</a:t>
            </a:r>
            <a:endParaRPr lang="ru-RU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конфликтная комиссия рассматривает результаты работы и принимает решение об удовлетворении апелляции и изменении баллов (как в сторону увеличения, так и в сторону уменьшения количества баллов) или об отклонении апелляции и сохранении баллов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5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64" y="982132"/>
            <a:ext cx="1081856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ГИА, завершающая освоение основных образовательных программ основного общего образования, является </a:t>
            </a:r>
            <a:r>
              <a:rPr lang="ru-RU" b="1" dirty="0" smtClean="0"/>
              <a:t>обязательной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556932"/>
            <a:ext cx="10686361" cy="3612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Обучающиеся, являющиеся в текущем учебном году победителями или призёрами заключительного этапа </a:t>
            </a:r>
            <a:r>
              <a:rPr lang="ru-RU" sz="4000" dirty="0" err="1" smtClean="0"/>
              <a:t>ВсОШ</a:t>
            </a:r>
            <a:r>
              <a:rPr lang="ru-RU" sz="4000" dirty="0" smtClean="0"/>
              <a:t>, международных олимпиад, освобождаются от прохождения ГИА по учебному предмету, соответствующему профилю олимпиады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5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Окончание школы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556932"/>
            <a:ext cx="10675344" cy="3318936"/>
          </a:xfrm>
        </p:spPr>
        <p:txBody>
          <a:bodyPr>
            <a:normAutofit fontScale="92500" lnSpcReduction="10000"/>
          </a:bodyPr>
          <a:lstStyle/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Выпускникам,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успешно прошедшим ГИА, </a:t>
            </a: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выдается документ государственного образца</a:t>
            </a:r>
            <a:r>
              <a:rPr kumimoji="1"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- </a:t>
            </a:r>
            <a:r>
              <a:rPr kumimoji="1"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аттестат об основном общем </a:t>
            </a:r>
            <a:r>
              <a:rPr kumimoji="1"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образовании</a:t>
            </a:r>
            <a:r>
              <a:rPr kumimoji="1" lang="ru-RU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kumimoji="1" lang="ru-RU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 аттестат выставляются итоговые отметки по предметам, которые изучались в классах третьего уровня.</a:t>
            </a:r>
          </a:p>
          <a:p>
            <a:pPr marL="36576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Выпускникам, имеющим итоговые, экзаменационные отметки </a:t>
            </a:r>
            <a:r>
              <a:rPr kumimoji="1"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"5"</a:t>
            </a:r>
            <a:r>
              <a:rPr kumimoji="1"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,  выдается аттестат об основном общем образовании </a:t>
            </a:r>
            <a:r>
              <a:rPr kumimoji="1"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особого </a:t>
            </a:r>
            <a:r>
              <a:rPr kumimoji="1"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образца</a:t>
            </a:r>
            <a:r>
              <a:rPr kumimoji="1"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kumimoji="1" lang="ru-RU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2800" b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Недопущенные</a:t>
            </a:r>
            <a:r>
              <a:rPr kumimoji="1"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обучающиеся,</a:t>
            </a:r>
            <a:r>
              <a:rPr kumimoji="1"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а также</a:t>
            </a:r>
            <a:r>
              <a:rPr kumimoji="1"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не прошедшие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государственную</a:t>
            </a:r>
            <a:r>
              <a:rPr kumimoji="1"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kumimoji="1" lang="ru-R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итоговую </a:t>
            </a:r>
            <a:r>
              <a:rPr kumimoji="1" lang="ru-RU" sz="2800" dirty="0">
                <a:solidFill>
                  <a:srgbClr val="000000"/>
                </a:solidFill>
                <a:latin typeface="Garamond" panose="02020404030301010803" pitchFamily="18" charset="0"/>
              </a:rPr>
              <a:t>аттестацию, по усмотрению родителей (законных представителей)  оставляются</a:t>
            </a:r>
            <a:r>
              <a:rPr kumimoji="1"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на повторное </a:t>
            </a:r>
            <a:r>
              <a:rPr kumimoji="1"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обучение или уходят на семейное обучение</a:t>
            </a:r>
            <a:endParaRPr kumimoji="1" lang="ru-RU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1626"/>
            <a:ext cx="9601196" cy="1303867"/>
          </a:xfrm>
        </p:spPr>
        <p:txBody>
          <a:bodyPr/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Расписание подготовки к экзаменам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273319"/>
              </p:ext>
            </p:extLst>
          </p:nvPr>
        </p:nvGraphicFramePr>
        <p:xfrm>
          <a:off x="2148289" y="2247440"/>
          <a:ext cx="7268185" cy="3811837"/>
        </p:xfrm>
        <a:graphic>
          <a:graphicData uri="http://schemas.openxmlformats.org/drawingml/2006/table">
            <a:tbl>
              <a:tblPr firstRow="1" firstCol="1" bandRow="1"/>
              <a:tblGrid>
                <a:gridCol w="1673930"/>
                <a:gridCol w="1610990"/>
                <a:gridCol w="1310771"/>
                <a:gridCol w="1385201"/>
                <a:gridCol w="1287293"/>
              </a:tblGrid>
              <a:tr h="26567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А класс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Б класс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В класс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" marR="6846" marT="68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Г класс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Вторник, 6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Среда, 7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" marR="6846" marT="68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Суббота, 5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7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" marR="6846" marT="68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Среда, 8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(платно, с преподавателем СФУ)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Понедельник, 14.30 (1-я группа), 16.00 (2-я группа)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11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Пятница, 7урок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Четверг, 7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Среда, 7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" marR="6846" marT="68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Четверг, 7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Вторник, 8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11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Пятница, 7урок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Вторник, 6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Пятница, 7урок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" marR="6846" marT="68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Вторник, 6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Четверг, 7урок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Вторник, 8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Суббота, 4 урок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Четверг, 7 урок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29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Понедельник, 7 урок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55" marR="28755" marT="41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94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u="sng" dirty="0">
                <a:solidFill>
                  <a:prstClr val="black"/>
                </a:solidFill>
                <a:latin typeface="Lucida Sans Unicode"/>
                <a:hlinkClick r:id="rId2"/>
              </a:rPr>
              <a:t>www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2"/>
              </a:rPr>
              <a:t>.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2"/>
              </a:rPr>
              <a:t>fipi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2"/>
              </a:rPr>
              <a:t>.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2"/>
              </a:rPr>
              <a:t>ru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(Федеральный институт педагогических измерений)</a:t>
            </a:r>
          </a:p>
          <a:p>
            <a:pPr marL="365760" lvl="0" indent="-256032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u="sng" dirty="0">
                <a:solidFill>
                  <a:prstClr val="black"/>
                </a:solidFill>
                <a:latin typeface="Lucida Sans Unicode"/>
                <a:hlinkClick r:id="rId3"/>
              </a:rPr>
              <a:t>www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3"/>
              </a:rPr>
              <a:t>.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3"/>
              </a:rPr>
              <a:t>cok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3"/>
              </a:rPr>
              <a:t>.</a:t>
            </a:r>
            <a:r>
              <a:rPr lang="en-US" sz="2700" u="sng" dirty="0">
                <a:solidFill>
                  <a:prstClr val="black"/>
                </a:solidFill>
                <a:latin typeface="Lucida Sans Unicode"/>
                <a:hlinkClick r:id="rId3"/>
              </a:rPr>
              <a:t>cross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3"/>
              </a:rPr>
              <a:t>-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3"/>
              </a:rPr>
              <a:t>edu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3"/>
              </a:rPr>
              <a:t>.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3"/>
              </a:rPr>
              <a:t>ru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(Красноярский центр оценки качества образования)</a:t>
            </a:r>
          </a:p>
          <a:p>
            <a:pPr marL="365760" lvl="0" indent="-256032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u="sng" dirty="0">
                <a:solidFill>
                  <a:prstClr val="black"/>
                </a:solidFill>
                <a:latin typeface="Lucida Sans Unicode"/>
                <a:hlinkClick r:id="rId4"/>
              </a:rPr>
              <a:t>http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4"/>
              </a:rPr>
              <a:t>://</a:t>
            </a:r>
            <a:r>
              <a:rPr lang="en-US" sz="2700" u="sng" dirty="0">
                <a:solidFill>
                  <a:prstClr val="black"/>
                </a:solidFill>
                <a:latin typeface="Lucida Sans Unicode"/>
                <a:hlinkClick r:id="rId4"/>
              </a:rPr>
              <a:t>www</a:t>
            </a:r>
            <a:r>
              <a:rPr lang="ru-RU" sz="2700" u="sng" dirty="0" smtClean="0">
                <a:solidFill>
                  <a:prstClr val="black"/>
                </a:solidFill>
                <a:latin typeface="Lucida Sans Unicode"/>
                <a:hlinkClick r:id="rId4"/>
              </a:rPr>
              <a:t>.o</a:t>
            </a:r>
            <a:r>
              <a:rPr lang="en-US" sz="2700" u="sng" dirty="0" err="1" smtClean="0">
                <a:solidFill>
                  <a:prstClr val="black"/>
                </a:solidFill>
                <a:latin typeface="Lucida Sans Unicode"/>
                <a:hlinkClick r:id="rId4"/>
              </a:rPr>
              <a:t>ge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4"/>
              </a:rPr>
              <a:t>.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4"/>
              </a:rPr>
              <a:t>edu</a:t>
            </a:r>
            <a:r>
              <a:rPr lang="ru-RU" sz="2700" u="sng" dirty="0">
                <a:solidFill>
                  <a:prstClr val="black"/>
                </a:solidFill>
                <a:latin typeface="Lucida Sans Unicode"/>
                <a:hlinkClick r:id="rId4"/>
              </a:rPr>
              <a:t>.</a:t>
            </a:r>
            <a:r>
              <a:rPr lang="en-US" sz="2700" u="sng" dirty="0" err="1">
                <a:solidFill>
                  <a:prstClr val="black"/>
                </a:solidFill>
                <a:latin typeface="Lucida Sans Unicode"/>
                <a:hlinkClick r:id="rId4"/>
              </a:rPr>
              <a:t>ru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(официальный информационный портал О</a:t>
            </a:r>
            <a:r>
              <a:rPr lang="ru-RU" sz="2700" dirty="0" smtClean="0">
                <a:solidFill>
                  <a:prstClr val="black"/>
                </a:solidFill>
                <a:latin typeface="Lucida Sans Unicode"/>
              </a:rPr>
              <a:t>ГЭ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55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299" y="2380661"/>
            <a:ext cx="10532125" cy="3623531"/>
          </a:xfrm>
        </p:spPr>
        <p:txBody>
          <a:bodyPr>
            <a:normAutofit fontScale="92500"/>
          </a:bodyPr>
          <a:lstStyle/>
          <a:p>
            <a:r>
              <a:rPr lang="ru-RU" sz="2900" dirty="0" smtClean="0"/>
              <a:t>В форме основного государственного экзамена (ОГЭ) с использованием контрольных измерительных материалов (КИМ), представляющих собой комплексы заданий стандартизированной формы – для обучающихся образовательных организаций</a:t>
            </a:r>
          </a:p>
          <a:p>
            <a:r>
              <a:rPr lang="ru-RU" sz="2900" dirty="0" smtClean="0"/>
              <a:t>В форме государственного выпускного экзамена (ГВЭ) с использованием текстов, тем, заданий, билетов – для обучающихся с ограниченными возможностями здоровья, обучающихся – детей-инвалидов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Допуск к ГИА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21" y="2285999"/>
            <a:ext cx="10554158" cy="3579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К ГИА допускаются обучающиеся</a:t>
            </a:r>
          </a:p>
          <a:p>
            <a:r>
              <a:rPr lang="ru-RU" sz="3600" dirty="0" smtClean="0"/>
              <a:t>не имеющие академической задолженности, </a:t>
            </a:r>
          </a:p>
          <a:p>
            <a:r>
              <a:rPr lang="ru-RU" sz="3600" dirty="0" smtClean="0"/>
              <a:t>в полном объёме выполнившие учебный план, </a:t>
            </a:r>
          </a:p>
          <a:p>
            <a:r>
              <a:rPr lang="ru-RU" sz="3600" dirty="0" smtClean="0"/>
              <a:t>имеющие результат «зачёт» за итоговое собеседование по русскому языку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672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Количество экзаменов</a:t>
            </a:r>
            <a:r>
              <a:rPr lang="ru-RU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741446" cy="355742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 предмета </a:t>
            </a:r>
            <a:r>
              <a:rPr lang="ru-RU" sz="3600" b="1" dirty="0" smtClean="0"/>
              <a:t>обязательные</a:t>
            </a:r>
            <a:r>
              <a:rPr lang="ru-RU" sz="3600" dirty="0" smtClean="0"/>
              <a:t>: математика и русский язык</a:t>
            </a:r>
          </a:p>
          <a:p>
            <a:r>
              <a:rPr lang="ru-RU" sz="3600" dirty="0" smtClean="0"/>
              <a:t>2 предмета </a:t>
            </a:r>
            <a:r>
              <a:rPr lang="ru-RU" sz="3600" b="1" dirty="0" smtClean="0"/>
              <a:t>по выбору</a:t>
            </a:r>
            <a:r>
              <a:rPr lang="ru-RU" sz="3600" dirty="0" smtClean="0"/>
              <a:t>: физика, химия, биология, литература, география, история, обществознание, иностранные языки (английский, французский, немецкий, испанский), информатика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6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Количество 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экзаменов</a:t>
            </a:r>
            <a:r>
              <a:rPr lang="ru-RU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8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8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для </a:t>
            </a:r>
            <a:r>
              <a:rPr lang="ru-RU" sz="28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обучающихся с </a:t>
            </a:r>
            <a:r>
              <a:rPr lang="ru-RU" sz="28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ОВЗ и </a:t>
            </a:r>
            <a:r>
              <a:rPr lang="ru-RU" sz="28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детей-инвалидов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316" y="2556932"/>
            <a:ext cx="10543141" cy="33189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 их желанию количество экзаменов может быть сокращено до 2-х обязательных. </a:t>
            </a:r>
          </a:p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их желанию </a:t>
            </a:r>
            <a:r>
              <a:rPr lang="ru-RU" sz="4000" dirty="0" smtClean="0"/>
              <a:t>в форме ОГЭ или ГВЭ. Допускается сочетание форм (ОГЭ и ГВЭ)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33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на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13" y="2440235"/>
            <a:ext cx="11042574" cy="3993615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Заявление об участии в ГИА (выбор экзаменов, выбор формы экзаменов) подаётся до         </a:t>
            </a:r>
            <a:r>
              <a:rPr lang="ru-RU" sz="2200" b="1" dirty="0" smtClean="0"/>
              <a:t>1 марта </a:t>
            </a:r>
            <a:r>
              <a:rPr lang="ru-RU" sz="2200" dirty="0" smtClean="0"/>
              <a:t>включительно в образовательную организацию, в которой обучающиеся осваивают образовательные программы основного общего образования.</a:t>
            </a:r>
          </a:p>
          <a:p>
            <a:r>
              <a:rPr lang="ru-RU" sz="2200" dirty="0" smtClean="0"/>
              <a:t>Участники ГИА с ОВЗ при подаче заявления предъявляют копию рекомендаций ПМПК.</a:t>
            </a:r>
          </a:p>
          <a:p>
            <a:r>
              <a:rPr lang="ru-RU" sz="2200" dirty="0" smtClean="0"/>
              <a:t>Участники ГИА  - дети-инвалиды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 подаче заявления предъявляют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оригинал или заверенную копию справки, подтверждающей факт установления инвалидности.</a:t>
            </a:r>
          </a:p>
          <a:p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Участники ГИА вправе изменить перечень указанных в заявлении экзаменов или их форму только при наличии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уважительных причин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(болезни или иных обстоятельств),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подтверждённых документально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но не позднее чем за 2 недели до начала экзаменов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835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75246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собеседование по русскому языку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48" y="2556932"/>
            <a:ext cx="10521109" cy="331893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Проводится во 2-ю среду февраля по текстам, темам и заданиям, сформированным по часовым поясам </a:t>
            </a:r>
            <a:r>
              <a:rPr lang="ru-RU" sz="2800" dirty="0" err="1" smtClean="0"/>
              <a:t>Рособрнадзором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Подача заявления для участия в итоговом собеседовании не позднее чем за 2 недели до начала итогового собеседования в образовательном учреждении.</a:t>
            </a:r>
          </a:p>
          <a:p>
            <a:r>
              <a:rPr lang="ru-RU" sz="2800" dirty="0" smtClean="0"/>
              <a:t>Проводится в образовательной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организации,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которой обучающиеся осваивают образовательные программы основного общего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1235</TotalTime>
  <Words>1968</Words>
  <Application>Microsoft Office PowerPoint</Application>
  <PresentationFormat>Широкоэкранный</PresentationFormat>
  <Paragraphs>175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</vt:lpstr>
      <vt:lpstr>Garamond</vt:lpstr>
      <vt:lpstr>Google Sans</vt:lpstr>
      <vt:lpstr>Lucida Sans Unicode</vt:lpstr>
      <vt:lpstr>Roboto</vt:lpstr>
      <vt:lpstr>Times New Roman</vt:lpstr>
      <vt:lpstr>Wingdings 3</vt:lpstr>
      <vt:lpstr>Натуральные материалы</vt:lpstr>
      <vt:lpstr>ГОСУДАРСТВЕННАЯ ИТОГОВАЯ АТТЕСТАЦИЯ (ГИА)</vt:lpstr>
      <vt:lpstr>Нормативная правовая база</vt:lpstr>
      <vt:lpstr>ГИА, завершающая освоение основных образовательных программ основного общего образования, является обязательной.</vt:lpstr>
      <vt:lpstr>Формы ГИА</vt:lpstr>
      <vt:lpstr>Допуск к ГИА </vt:lpstr>
      <vt:lpstr>Количество экзаменов </vt:lpstr>
      <vt:lpstr>Количество экзаменов  для обучающихся с ОВЗ и детей-инвалидов</vt:lpstr>
      <vt:lpstr>Подача заявления на ГИА</vt:lpstr>
      <vt:lpstr>Итоговое собеседование по русскому языку</vt:lpstr>
      <vt:lpstr>Итоговое собеседование по русскому языку (мах – 20 баллов, «зачёт» – не менее 10 баллов)</vt:lpstr>
      <vt:lpstr>Итоговое собеседование по русскому языку</vt:lpstr>
      <vt:lpstr>Во время проведения итогового собеседования ЗАПРЕЩАЕТСЯ</vt:lpstr>
      <vt:lpstr>Повторный допуск  к итоговому собеседованию</vt:lpstr>
      <vt:lpstr>ГИА проводится в досрочный, основной и дополнительный периоды</vt:lpstr>
      <vt:lpstr>Резервные сроки предполагаются в каждом периоде</vt:lpstr>
      <vt:lpstr>Продолжительность экзаменов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Разрешено пользоваться на экзамене:</vt:lpstr>
      <vt:lpstr>Проведение экзамена</vt:lpstr>
      <vt:lpstr>ЗАПРЕЩЕНО</vt:lpstr>
      <vt:lpstr>Досрочное завершение экзамена</vt:lpstr>
      <vt:lpstr>Проведение экзамена</vt:lpstr>
      <vt:lpstr>Проверка работ</vt:lpstr>
      <vt:lpstr>Ознакомление с результатами</vt:lpstr>
      <vt:lpstr>Апелляция  о нарушении Порядка проведения ГИА</vt:lpstr>
      <vt:lpstr>Апелляция  о несогласии с выставленными баллами</vt:lpstr>
      <vt:lpstr>Окончание школы</vt:lpstr>
      <vt:lpstr>Расписание подготовки к экзаменам</vt:lpstr>
      <vt:lpstr>Полезные ссылки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</dc:title>
  <dc:creator>Оксана Васильевна Афонина</dc:creator>
  <cp:lastModifiedBy>Оксана Васильевна Афонина</cp:lastModifiedBy>
  <cp:revision>80</cp:revision>
  <cp:lastPrinted>2022-12-06T08:08:30Z</cp:lastPrinted>
  <dcterms:created xsi:type="dcterms:W3CDTF">2018-12-17T03:03:16Z</dcterms:created>
  <dcterms:modified xsi:type="dcterms:W3CDTF">2023-09-26T08:30:52Z</dcterms:modified>
</cp:coreProperties>
</file>